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468" r:id="rId3"/>
    <p:sldId id="408" r:id="rId4"/>
    <p:sldId id="409" r:id="rId5"/>
    <p:sldId id="451" r:id="rId6"/>
    <p:sldId id="452" r:id="rId7"/>
    <p:sldId id="453" r:id="rId8"/>
    <p:sldId id="449" r:id="rId9"/>
    <p:sldId id="464" r:id="rId10"/>
    <p:sldId id="466" r:id="rId11"/>
    <p:sldId id="429" r:id="rId12"/>
    <p:sldId id="469" r:id="rId13"/>
    <p:sldId id="399" r:id="rId14"/>
    <p:sldId id="445" r:id="rId15"/>
    <p:sldId id="471" r:id="rId16"/>
    <p:sldId id="433" r:id="rId17"/>
    <p:sldId id="345" r:id="rId18"/>
    <p:sldId id="369" r:id="rId19"/>
    <p:sldId id="472" r:id="rId20"/>
    <p:sldId id="263" r:id="rId21"/>
    <p:sldId id="264" r:id="rId22"/>
    <p:sldId id="265" r:id="rId23"/>
    <p:sldId id="266" r:id="rId24"/>
    <p:sldId id="267" r:id="rId25"/>
    <p:sldId id="299" r:id="rId26"/>
    <p:sldId id="294" r:id="rId27"/>
    <p:sldId id="295" r:id="rId28"/>
    <p:sldId id="426" r:id="rId29"/>
    <p:sldId id="395" r:id="rId30"/>
    <p:sldId id="422" r:id="rId31"/>
    <p:sldId id="454" r:id="rId32"/>
    <p:sldId id="455" r:id="rId33"/>
    <p:sldId id="456" r:id="rId34"/>
    <p:sldId id="370" r:id="rId35"/>
    <p:sldId id="446" r:id="rId36"/>
    <p:sldId id="257" r:id="rId37"/>
    <p:sldId id="457" r:id="rId38"/>
    <p:sldId id="459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19" autoAdjust="0"/>
  </p:normalViewPr>
  <p:slideViewPr>
    <p:cSldViewPr snapToGrid="0" snapToObjects="1">
      <p:cViewPr>
        <p:scale>
          <a:sx n="66" d="100"/>
          <a:sy n="66" d="100"/>
        </p:scale>
        <p:origin x="1320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1B040-A949-5743-B76D-78BA139E1638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A8FB7-5C24-F648-B5A3-16666F93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1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Ok</a:t>
            </a:r>
            <a:r>
              <a:rPr lang="en-CA" baseline="0" dirty="0"/>
              <a:t> so we’ve had some great introductions in the morning sessions</a:t>
            </a:r>
          </a:p>
          <a:p>
            <a:r>
              <a:rPr lang="en-CA" baseline="0" dirty="0"/>
              <a:t>to the scientific motivations and theoretical background of large scale brain network modelling </a:t>
            </a:r>
          </a:p>
          <a:p>
            <a:r>
              <a:rPr lang="en-CA" baseline="0" dirty="0"/>
              <a:t>and also to the software infrastructure and practical aspects of TVB</a:t>
            </a:r>
          </a:p>
          <a:p>
            <a:endParaRPr lang="en-CA" baseline="0" dirty="0"/>
          </a:p>
          <a:p>
            <a:r>
              <a:rPr lang="en-CA" baseline="0" dirty="0"/>
              <a:t>I’m going to talk about modelling brain dynamics at rest</a:t>
            </a:r>
          </a:p>
          <a:p>
            <a:endParaRPr lang="en-CA" baseline="0" dirty="0"/>
          </a:p>
          <a:p>
            <a:r>
              <a:rPr lang="en-CA" baseline="0" dirty="0"/>
              <a:t>and the really my chief aim here is to bring together these two things you’ve learned from the morning session</a:t>
            </a:r>
          </a:p>
          <a:p>
            <a:r>
              <a:rPr lang="en-CA" baseline="0" dirty="0"/>
              <a:t> - the theory and the software interaction</a:t>
            </a:r>
          </a:p>
          <a:p>
            <a:r>
              <a:rPr lang="en-CA" baseline="0" dirty="0"/>
              <a:t>with a few concrete examples of how we understand resting state brain dynamics, and how we go about modelling them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A8FB7-5C24-F648-B5A3-16666F93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…But I think a more interesting answer to the why question s that they also have non-trivial links to neurocognitive structures – </a:t>
            </a:r>
          </a:p>
          <a:p>
            <a:r>
              <a:rPr lang="en-GB" dirty="0"/>
              <a:t>Here is an example from a study by Steve Smith and colleagues in 2009 </a:t>
            </a:r>
          </a:p>
          <a:p>
            <a:endParaRPr lang="en-GB" dirty="0"/>
          </a:p>
          <a:p>
            <a:r>
              <a:rPr lang="en-GB" dirty="0"/>
              <a:t>On the top row you have some canonical resting state networks, identified from group ICA on resting state scans</a:t>
            </a:r>
          </a:p>
          <a:p>
            <a:r>
              <a:rPr lang="en-GB" dirty="0"/>
              <a:t>On the bottom row, components from an ICA of activation maps from a meta-analysis database</a:t>
            </a:r>
          </a:p>
          <a:p>
            <a:r>
              <a:rPr lang="en-GB" dirty="0"/>
              <a:t>And what they found was that for each resting state network, they could find a corresponding component representing </a:t>
            </a:r>
          </a:p>
          <a:p>
            <a:r>
              <a:rPr lang="en-GB" dirty="0"/>
              <a:t>neurocognitive systems activated for specific tasks</a:t>
            </a:r>
          </a:p>
          <a:p>
            <a:endParaRPr lang="en-GB" dirty="0"/>
          </a:p>
          <a:p>
            <a:r>
              <a:rPr lang="en-GB" dirty="0"/>
              <a:t>So this was one early indication – and there’s been plenty more since – that there’s something particularly interesting about </a:t>
            </a:r>
          </a:p>
          <a:p>
            <a:r>
              <a:rPr lang="en-GB" dirty="0"/>
              <a:t>these resting state brain patterns; </a:t>
            </a:r>
          </a:p>
          <a:p>
            <a:r>
              <a:rPr lang="en-GB" dirty="0"/>
              <a:t>they contain inside them this fingerprint, or echo, of ‘cognitive’ brain activity.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8E137-6ED2-4074-AF9A-328D8C67555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31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20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3A47340-E990-45F2-9C30-8ECC5C9C1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EA829A8-9A0C-463A-A3A8-FD6F53B92C9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Ok, so now, how do we reproduce this experimental condition?</a:t>
            </a:r>
          </a:p>
        </p:txBody>
      </p:sp>
    </p:spTree>
    <p:extLst>
      <p:ext uri="{BB962C8B-B14F-4D97-AF65-F5344CB8AC3E}">
        <p14:creationId xmlns:p14="http://schemas.microsoft.com/office/powerpoint/2010/main" val="193972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endParaRPr lang="en-CA" dirty="0"/>
          </a:p>
          <a:p>
            <a:pPr algn="l"/>
            <a:r>
              <a:rPr lang="en-CA" dirty="0"/>
              <a:t>So now we want to illustrate the first of our core conceptual points; namely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Resting state brain activity reflects noisy perturbations to stable/</a:t>
            </a:r>
            <a:r>
              <a:rPr lang="en-CA" baseline="0" dirty="0" err="1"/>
              <a:t>multistable</a:t>
            </a:r>
            <a:r>
              <a:rPr lang="en-CA" baseline="0" dirty="0"/>
              <a:t> fixed point brain dynamics, in a critical regime, close to a bifurcation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…using a very simple model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A 2-D planar oscillator model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That’s described here by these equations – we have two state variables, V and W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V has cubic and quadratic nonlinearities –  </a:t>
            </a:r>
          </a:p>
          <a:p>
            <a:pPr algn="l"/>
            <a:r>
              <a:rPr lang="en-CA" dirty="0"/>
              <a:t>And a couple And a couple of linear coefficients here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V has cubic, quadratic, and linear dependence on itself; linear dependence on W, as well as this background excitability parameter or input I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W has quadratic and linear dependence on V; linear </a:t>
            </a:r>
            <a:r>
              <a:rPr lang="en-CA" dirty="0" err="1"/>
              <a:t>depdendence</a:t>
            </a:r>
            <a:r>
              <a:rPr lang="en-CA" dirty="0"/>
              <a:t> on itself; and a constant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And finally we have this time scale separation between the fast and slow variables introduced by the time constant tau</a:t>
            </a:r>
          </a:p>
          <a:p>
            <a:pPr algn="l"/>
            <a:r>
              <a:rPr lang="en-CA" dirty="0"/>
              <a:t>This d/tau makes W evolve more slowly than V; the time-scale difference is determined by tau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So this is a generic-2D oscillator model that we use in TVB; 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For present purposes you can basically think of it as a Fitzhugh-</a:t>
            </a:r>
            <a:r>
              <a:rPr lang="en-CA" dirty="0" err="1"/>
              <a:t>nagumo</a:t>
            </a:r>
            <a:r>
              <a:rPr lang="en-CA" dirty="0"/>
              <a:t> model (classic 2D reduction of 4D </a:t>
            </a:r>
            <a:r>
              <a:rPr lang="en-CA" dirty="0" err="1"/>
              <a:t>hodgin</a:t>
            </a:r>
            <a:r>
              <a:rPr lang="en-CA" dirty="0"/>
              <a:t>-Huxley equations) </a:t>
            </a:r>
          </a:p>
          <a:p>
            <a:pPr algn="l"/>
            <a:r>
              <a:rPr lang="en-CA" dirty="0"/>
              <a:t>Because I’m going to set a lot of these coefficients to zero (quadratic terms here </a:t>
            </a:r>
            <a:r>
              <a:rPr lang="en-CA" dirty="0" err="1"/>
              <a:t>nad</a:t>
            </a:r>
            <a:r>
              <a:rPr lang="en-CA" dirty="0"/>
              <a:t> here; self-dependence of W on W; etc.</a:t>
            </a:r>
          </a:p>
          <a:p>
            <a:pPr algn="l"/>
            <a:r>
              <a:rPr lang="en-CA" dirty="0"/>
              <a:t>And basically reduce this to a Fitzhugh-</a:t>
            </a:r>
            <a:r>
              <a:rPr lang="en-CA" dirty="0" err="1"/>
              <a:t>nagumo</a:t>
            </a:r>
            <a:r>
              <a:rPr lang="en-CA" dirty="0"/>
              <a:t> model</a:t>
            </a:r>
          </a:p>
          <a:p>
            <a:pPr algn="l"/>
            <a:endParaRPr lang="en-CA" dirty="0"/>
          </a:p>
          <a:p>
            <a:pPr algn="l"/>
            <a:endParaRPr lang="en-CA" dirty="0"/>
          </a:p>
          <a:p>
            <a:pPr algn="l"/>
            <a:r>
              <a:rPr lang="en-CA" dirty="0"/>
              <a:t>This is the phase plane – we have the fast variable V on the X axis; slow variable W on the Y axis; 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The red line is the nullcline for the fast variable;</a:t>
            </a:r>
          </a:p>
          <a:p>
            <a:pPr algn="l"/>
            <a:r>
              <a:rPr lang="en-CA" dirty="0"/>
              <a:t>Nullcline being the values of V and W for which the derivative of V is zero</a:t>
            </a:r>
          </a:p>
          <a:p>
            <a:pPr algn="l"/>
            <a:r>
              <a:rPr lang="en-CA" dirty="0"/>
              <a:t>we retained the cubic term so it has this wiggly N shape</a:t>
            </a:r>
          </a:p>
          <a:p>
            <a:pPr algn="l"/>
            <a:r>
              <a:rPr lang="en-CA" dirty="0"/>
              <a:t>The green line is the nullcline for the slow variable; we just kept the linear term in there so it’s juts a straight line</a:t>
            </a:r>
          </a:p>
          <a:p>
            <a:pPr algn="l"/>
            <a:r>
              <a:rPr lang="en-CA" dirty="0"/>
              <a:t>And the intersection of the two is a stable fixed point. </a:t>
            </a:r>
          </a:p>
          <a:p>
            <a:pPr algn="l"/>
            <a:endParaRPr lang="en-CA" dirty="0"/>
          </a:p>
          <a:p>
            <a:pPr algn="l"/>
            <a:endParaRPr lang="en-CA" dirty="0"/>
          </a:p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06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marL="228600" indent="-228600">
              <a:buAutoNum type="arabicPeriod"/>
            </a:pPr>
            <a:r>
              <a:rPr lang="en-CA" dirty="0"/>
              <a:t>Click left top and left bottom. Describe phase plane evolution vs, time series in general; and in this specific case we see a perturbation / initial condition, and then settling / damped wave, on to the fixed point</a:t>
            </a:r>
          </a:p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r>
              <a:rPr lang="en-CA" dirty="0"/>
              <a:t>Click middle top and middle bottom: same thing, but now we have increased self-feedback, and we move system through a </a:t>
            </a:r>
            <a:r>
              <a:rPr lang="en-CA" dirty="0" err="1"/>
              <a:t>hopf</a:t>
            </a:r>
            <a:r>
              <a:rPr lang="en-CA" dirty="0"/>
              <a:t> bifurcation into self-sustained oscillations</a:t>
            </a:r>
          </a:p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r>
              <a:rPr lang="en-CA" dirty="0"/>
              <a:t>Click right top and right bottom: now </a:t>
            </a:r>
            <a:r>
              <a:rPr lang="en-CA" dirty="0" err="1"/>
              <a:t>params</a:t>
            </a:r>
            <a:r>
              <a:rPr lang="en-CA" dirty="0"/>
              <a:t> same as the first  , but we use stochastic integration scheme. See rich, noisy, quasi-periodic </a:t>
            </a:r>
            <a:r>
              <a:rPr lang="en-CA" dirty="0" err="1"/>
              <a:t>flucutations</a:t>
            </a:r>
            <a:r>
              <a:rPr lang="en-CA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699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3A47340-E990-45F2-9C30-8ECC5C9C1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EA829A8-9A0C-463A-A3A8-FD6F53B92C9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Ok, so now, how do we reproduce this experimental condition?</a:t>
            </a:r>
          </a:p>
        </p:txBody>
      </p:sp>
    </p:spTree>
    <p:extLst>
      <p:ext uri="{BB962C8B-B14F-4D97-AF65-F5344CB8AC3E}">
        <p14:creationId xmlns:p14="http://schemas.microsoft.com/office/powerpoint/2010/main" val="3674738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99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3A47340-E990-45F2-9C30-8ECC5C9C1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EA829A8-9A0C-463A-A3A8-FD6F53B92C9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Ok, so now, how do we reproduce this experimental condition?</a:t>
            </a:r>
          </a:p>
        </p:txBody>
      </p:sp>
    </p:spTree>
    <p:extLst>
      <p:ext uri="{BB962C8B-B14F-4D97-AF65-F5344CB8AC3E}">
        <p14:creationId xmlns:p14="http://schemas.microsoft.com/office/powerpoint/2010/main" val="332356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5CC97386-0C62-4937-9BD9-BEDB10D442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D6AA490-0E46-4DB3-A74E-A13BFAE415B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eaLnBrk="1">
              <a:buSzPct val="75000"/>
              <a:buFontTx/>
              <a:buChar char="-"/>
            </a:pPr>
            <a:r>
              <a:rPr lang="en-US" altLang="en-US"/>
              <a:t> The general approach, we know so far, for modeling the resting-state is the following: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So first, we translate this </a:t>
            </a:r>
            <a:r>
              <a:rPr lang="en-US" altLang="en-US" b="1"/>
              <a:t>anatomical connectivity</a:t>
            </a:r>
            <a:r>
              <a:rPr lang="en-US" altLang="en-US"/>
              <a:t>, that we get from the DTI and T1 scans of the subject, into a matrix which is defined by the set of all existing connections between brain areas,</a:t>
            </a:r>
          </a:p>
          <a:p>
            <a:pPr marL="180975" indent="-180975" eaLnBrk="1">
              <a:buSzPct val="75000"/>
              <a:buFontTx/>
              <a:buChar char="-"/>
            </a:pPr>
            <a:endParaRPr lang="en-US" altLang="en-US"/>
          </a:p>
          <a:p>
            <a:pPr marL="180975" indent="-180975" eaLnBrk="1">
              <a:buSzPct val="75000"/>
              <a:buFontTx/>
              <a:buChar char="-"/>
            </a:pPr>
            <a:r>
              <a:rPr lang="en-US" altLang="en-US"/>
              <a:t>Then, we introduce an intrinsic activity by a </a:t>
            </a:r>
            <a:r>
              <a:rPr lang="en-US" altLang="en-US" b="1"/>
              <a:t>neurodynamical model</a:t>
            </a:r>
          </a:p>
          <a:p>
            <a:pPr marL="180975" indent="-180975" eaLnBrk="1"/>
            <a:endParaRPr lang="en-US" altLang="en-US" b="1"/>
          </a:p>
          <a:p>
            <a:pPr marL="180975" indent="-180975" eaLnBrk="1">
              <a:buSzPct val="75000"/>
              <a:buFontTx/>
              <a:buChar char="-"/>
            </a:pPr>
            <a:r>
              <a:rPr lang="en-US" altLang="en-US"/>
              <a:t>And now, we see if this global dynamic is shaped in the form of a functional connectome, 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functional connectivity is a set of relationships between brain areas, the relationships depend of the metric you choose to characterize the functional connections between areas. The most commonly used is the cross-correlation or covariance measure.  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so we are looking if we generate a functional connectome that correspond to the functional correlations we observe in the scanner at the level of BOLD correlation signals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and then, you compare these two matrices and fit, optimize your parameters when comparing it to the empirical FC matrix.</a:t>
            </a:r>
            <a:endParaRPr lang="en-US" altLang="en-US" i="1"/>
          </a:p>
          <a:p>
            <a:pPr marL="180975" indent="-180975" eaLnBrk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283DA961-A713-4BA1-A4C6-D4364A901D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3819D2A-4E53-4816-B411-473FFAC16CF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34938" indent="-134938" eaLnBrk="1">
              <a:buSzPct val="75000"/>
              <a:buFontTx/>
              <a:buChar char="-"/>
            </a:pPr>
            <a:r>
              <a:rPr lang="en-US" altLang="en-US"/>
              <a:t>This general approach is also the one we use in TVB: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you </a:t>
            </a:r>
            <a:r>
              <a:rPr lang="en-US" altLang="en-US" b="1"/>
              <a:t>load in your connectivity</a:t>
            </a:r>
            <a:r>
              <a:rPr lang="en-US" altLang="en-US"/>
              <a:t> matrix, you built your </a:t>
            </a:r>
            <a:r>
              <a:rPr lang="en-US" altLang="en-US" b="1"/>
              <a:t>parcellation and the geometry</a:t>
            </a:r>
            <a:r>
              <a:rPr lang="en-US" altLang="en-US"/>
              <a:t> of the cortex, basically you built your brain model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put in your </a:t>
            </a:r>
            <a:r>
              <a:rPr lang="en-US" altLang="en-US" b="1"/>
              <a:t>neural mass model</a:t>
            </a:r>
            <a:r>
              <a:rPr lang="en-US" altLang="en-US"/>
              <a:t> on each brain area</a:t>
            </a:r>
          </a:p>
          <a:p>
            <a:pPr marL="134938" indent="-134938" eaLnBrk="1"/>
            <a:r>
              <a:rPr lang="en-US" altLang="en-US" i="1"/>
              <a:t>note:</a:t>
            </a:r>
            <a:r>
              <a:rPr lang="en-US" altLang="en-US"/>
              <a:t> </a:t>
            </a:r>
            <a:r>
              <a:rPr lang="en-US" altLang="en-US" i="1"/>
              <a:t>So most of these modelling studies have performed drift region-based modeling rather than surface modeling.</a:t>
            </a:r>
          </a:p>
          <a:p>
            <a:pPr marL="715963" lvl="1" indent="-271463" eaLnBrk="1">
              <a:buSzPct val="75000"/>
              <a:buFontTx/>
              <a:buChar char="•"/>
            </a:pPr>
            <a:r>
              <a:rPr lang="en-US" altLang="en-US"/>
              <a:t>then you run your model…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3A47340-E990-45F2-9C30-8ECC5C9C1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EA829A8-9A0C-463A-A3A8-FD6F53B92C9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Ok, so now, how do we reproduce this experimental condition?</a:t>
            </a:r>
          </a:p>
        </p:txBody>
      </p:sp>
    </p:spTree>
    <p:extLst>
      <p:ext uri="{BB962C8B-B14F-4D97-AF65-F5344CB8AC3E}">
        <p14:creationId xmlns:p14="http://schemas.microsoft.com/office/powerpoint/2010/main" val="715500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BB8FF188-BE86-4DB8-9DBF-A5F0186F32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E2DC415-6D15-4BB0-BF6A-7E4C75B9EE5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15963" lvl="1" indent="-271463" eaLnBrk="1">
              <a:buSzPct val="75000"/>
              <a:buFontTx/>
              <a:buChar char="•"/>
            </a:pPr>
            <a:r>
              <a:rPr lang="en-US" altLang="en-US" dirty="0"/>
              <a:t>… and you get your time series out of the neural mass it can be LFP or firing rate, it depends of your neural mass model</a:t>
            </a:r>
          </a:p>
          <a:p>
            <a:pPr marL="715963" lvl="1" indent="-271463" eaLnBrk="1">
              <a:buSzPct val="75000"/>
              <a:buFontTx/>
              <a:buChar char="•"/>
            </a:pPr>
            <a:r>
              <a:rPr lang="en-US" altLang="en-US" dirty="0"/>
              <a:t>using the </a:t>
            </a:r>
            <a:r>
              <a:rPr lang="en-US" altLang="en-US" b="1" dirty="0"/>
              <a:t>Balloon-</a:t>
            </a:r>
            <a:r>
              <a:rPr lang="en-US" altLang="en-US" b="1" dirty="0" err="1"/>
              <a:t>Windkessel</a:t>
            </a:r>
            <a:r>
              <a:rPr lang="en-US" altLang="en-US" b="1" dirty="0"/>
              <a:t> model</a:t>
            </a:r>
            <a:r>
              <a:rPr lang="en-US" altLang="en-US" dirty="0"/>
              <a:t>, which is implemented, it gives you the BOLD signal,</a:t>
            </a:r>
          </a:p>
          <a:p>
            <a:pPr marL="715963" lvl="1" indent="-271463" eaLnBrk="1">
              <a:buSzPct val="75000"/>
              <a:buFontTx/>
              <a:buChar char="•"/>
            </a:pPr>
            <a:r>
              <a:rPr lang="en-US" altLang="en-US" dirty="0"/>
              <a:t>and then you start comparing to the empirical data.</a:t>
            </a:r>
          </a:p>
          <a:p>
            <a:pPr eaLnBrk="1"/>
            <a:endParaRPr lang="en-US" altLang="en-US" dirty="0"/>
          </a:p>
          <a:p>
            <a:pPr eaLnBrk="1"/>
            <a:endParaRPr lang="en-US" altLang="en-US" i="1" dirty="0"/>
          </a:p>
          <a:p>
            <a:pPr eaLnBrk="1"/>
            <a:r>
              <a:rPr lang="en-US" altLang="en-US" dirty="0"/>
              <a:t>so mentioning the non-stationarity</a:t>
            </a:r>
            <a:r>
              <a:rPr lang="en-US" altLang="en-US" i="1" dirty="0"/>
              <a:t> </a:t>
            </a:r>
            <a:r>
              <a:rPr lang="en-US" altLang="en-US" dirty="0"/>
              <a:t>has been a big issue</a:t>
            </a:r>
            <a:r>
              <a:rPr lang="en-US" altLang="en-US" i="1" dirty="0"/>
              <a:t>, </a:t>
            </a:r>
            <a:r>
              <a:rPr lang="en-US" altLang="en-US" dirty="0"/>
              <a:t>and the FC matrices are typically not fit to capture these non-stationarities but study the models help us a lot to understand the nature of the non-stationarity behavior within the resting-state and has told us how to change our analysis in order to get a better deep understanding of the resting-state activity and the non-stationarity is present in functional connectivity</a:t>
            </a:r>
          </a:p>
          <a:p>
            <a:pPr eaLnBrk="1"/>
            <a:r>
              <a:rPr lang="en-US" altLang="en-US" dirty="0"/>
              <a:t> </a:t>
            </a:r>
          </a:p>
          <a:p>
            <a:pPr eaLnBrk="1"/>
            <a:endParaRPr lang="en-US" altLang="en-US" dirty="0"/>
          </a:p>
          <a:p>
            <a:pPr eaLnBrk="1"/>
            <a:r>
              <a:rPr lang="en-US" altLang="en-US" dirty="0"/>
              <a:t>the non-stationarity is also present in the models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97CF47FA-B16D-4BBA-91C1-3710B314B5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21D66867-CC7B-446F-9F6A-29AFAB9AF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717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CDD7504B-2BEE-43D1-971F-DFD41B125B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AB40E47-3DB1-424A-B1B3-7DEA276E692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6675" indent="-66675" eaLnBrk="1"/>
            <a:r>
              <a:rPr lang="en-US" altLang="en-US"/>
              <a:t>why H for the bif diag??? </a:t>
            </a:r>
          </a:p>
          <a:p>
            <a:pPr marL="66675" indent="-66675" eaLnBrk="1"/>
            <a:r>
              <a:rPr lang="en-US" altLang="en-US"/>
              <a:t>-&gt; go into interface</a:t>
            </a:r>
          </a:p>
          <a:p>
            <a:pPr marL="66675" indent="-66675" eaLnBrk="1"/>
            <a:endParaRPr lang="en-US" altLang="en-US"/>
          </a:p>
          <a:p>
            <a:pPr marL="66675" indent="-66675" eaLnBrk="1">
              <a:buSzPct val="75000"/>
              <a:buFontTx/>
              <a:buChar char="-"/>
            </a:pPr>
            <a:r>
              <a:rPr lang="en-US" altLang="en-US"/>
              <a:t>We first calculate the </a:t>
            </a:r>
            <a:r>
              <a:rPr lang="en-US" altLang="en-US" b="1"/>
              <a:t>bifurcation diagram</a:t>
            </a:r>
            <a:r>
              <a:rPr lang="en-US" altLang="en-US"/>
              <a:t> characterizing the </a:t>
            </a:r>
            <a:r>
              <a:rPr lang="en-US" altLang="en-US" b="1"/>
              <a:t>stationary state</a:t>
            </a:r>
            <a:r>
              <a:rPr lang="en-US" altLang="en-US"/>
              <a:t> of the brain system as a function of a </a:t>
            </a:r>
            <a:r>
              <a:rPr lang="en-US" altLang="en-US" b="1"/>
              <a:t>single control parameter: the global coupling G</a:t>
            </a:r>
            <a:r>
              <a:rPr lang="en-US" altLang="en-US"/>
              <a:t>, describing the scaling or global strength of the inter-cortical coupling.</a:t>
            </a:r>
          </a:p>
          <a:p>
            <a:pPr marL="66675" indent="-66675" eaLnBrk="1"/>
            <a:endParaRPr lang="en-US" altLang="en-US"/>
          </a:p>
          <a:p>
            <a:pPr marL="66675" indent="-66675" eaLnBrk="1">
              <a:buSzPct val="75000"/>
              <a:buFontTx/>
              <a:buChar char="-"/>
            </a:pPr>
            <a:r>
              <a:rPr lang="en-US" altLang="en-US"/>
              <a:t>For </a:t>
            </a:r>
            <a:r>
              <a:rPr lang="en-US" altLang="en-US" b="1"/>
              <a:t>small values</a:t>
            </a:r>
            <a:r>
              <a:rPr lang="en-US" altLang="en-US"/>
              <a:t> of the global coupling </a:t>
            </a:r>
            <a:r>
              <a:rPr lang="en-US" altLang="en-US" b="1"/>
              <a:t>G</a:t>
            </a:r>
            <a:r>
              <a:rPr lang="en-US" altLang="en-US"/>
              <a:t>, only </a:t>
            </a:r>
            <a:r>
              <a:rPr lang="en-US" altLang="en-US" b="1"/>
              <a:t>one stable state</a:t>
            </a:r>
            <a:r>
              <a:rPr lang="en-US" altLang="en-US"/>
              <a:t> exists, characterizing by a low firing activity in all cortical areas. For a </a:t>
            </a:r>
            <a:r>
              <a:rPr lang="en-US" altLang="en-US" b="1"/>
              <a:t>critical value of G=0.6</a:t>
            </a:r>
            <a:r>
              <a:rPr lang="en-US" altLang="en-US"/>
              <a:t>, a first bifurcation emerges where new </a:t>
            </a:r>
            <a:r>
              <a:rPr lang="en-US" altLang="en-US" b="1"/>
              <a:t>multistable states</a:t>
            </a:r>
            <a:r>
              <a:rPr lang="en-US" altLang="en-US"/>
              <a:t> of high activity appear while the state of low activity is still stable. For even larger values of G (</a:t>
            </a:r>
            <a:r>
              <a:rPr lang="en-US" altLang="en-US" b="1"/>
              <a:t>G &gt;= 2.1</a:t>
            </a:r>
            <a:r>
              <a:rPr lang="en-US" altLang="en-US"/>
              <a:t>), a second bifurcation appears where the state of low activity becomes unstable.</a:t>
            </a:r>
          </a:p>
          <a:p>
            <a:pPr marL="66675" indent="-66675" eaLnBrk="1"/>
            <a:endParaRPr lang="en-US" altLang="en-US"/>
          </a:p>
          <a:p>
            <a:pPr marL="66675" indent="-66675" eaLnBrk="1">
              <a:lnSpc>
                <a:spcPct val="100000"/>
              </a:lnSpc>
            </a:pPr>
            <a:r>
              <a:rPr lang="en-US" altLang="en-US"/>
              <a:t>- In the following, we seek to identify the parameter regimen in which the </a:t>
            </a:r>
            <a:r>
              <a:rPr lang="en-US" altLang="en-US" b="1"/>
              <a:t>emergent model FC</a:t>
            </a:r>
            <a:r>
              <a:rPr lang="en-US" altLang="en-US"/>
              <a:t> matches the empirical one.</a:t>
            </a:r>
          </a:p>
        </p:txBody>
      </p:sp>
    </p:spTree>
    <p:extLst>
      <p:ext uri="{BB962C8B-B14F-4D97-AF65-F5344CB8AC3E}">
        <p14:creationId xmlns:p14="http://schemas.microsoft.com/office/powerpoint/2010/main" val="1014300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4F400079-3301-4E57-A0BA-5E39828A03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259D466-4A43-4524-B05B-287DFD1860F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+ link to Meysam’s talk</a:t>
            </a:r>
          </a:p>
        </p:txBody>
      </p:sp>
    </p:spTree>
    <p:extLst>
      <p:ext uri="{BB962C8B-B14F-4D97-AF65-F5344CB8AC3E}">
        <p14:creationId xmlns:p14="http://schemas.microsoft.com/office/powerpoint/2010/main" val="4131690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030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85503" y="4343322"/>
            <a:ext cx="5484023" cy="411240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9052" indent="-169799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Waiting to be silence in the room..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81142" y="0"/>
            <a:ext cx="2973887" cy="454745"/>
          </a:xfrm>
          <a:custGeom>
            <a:avLst/>
            <a:gdLst/>
            <a:ahLst/>
            <a:cxnLst/>
            <a:rect l="l" t="t" r="r" b="b"/>
            <a:pathLst>
              <a:path w="3" h="2">
                <a:moveTo>
                  <a:pt x="0" y="0"/>
                </a:moveTo>
                <a:lnTo>
                  <a:pt x="3" y="0"/>
                </a:lnTo>
                <a:lnTo>
                  <a:pt x="3" y="2"/>
                </a:lnTo>
                <a:lnTo>
                  <a:pt x="0" y="2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&lt;date/time&gt;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1142" y="8686336"/>
            <a:ext cx="2973887" cy="455053"/>
          </a:xfrm>
          <a:custGeom>
            <a:avLst/>
            <a:gdLst/>
            <a:ahLst/>
            <a:cxnLst/>
            <a:rect l="l" t="t" r="r" b="b"/>
            <a:pathLst>
              <a:path w="3" h="2">
                <a:moveTo>
                  <a:pt x="0" y="0"/>
                </a:moveTo>
                <a:lnTo>
                  <a:pt x="3" y="0"/>
                </a:lnTo>
                <a:lnTo>
                  <a:pt x="3" y="2"/>
                </a:lnTo>
                <a:lnTo>
                  <a:pt x="0" y="2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40EFD0E-C0EE-4E78-9C68-8B05D1928BF8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36</a:t>
            </a:fld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242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E1F2768C-105A-4FA2-8976-17A7B4F350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74197D18-071A-405D-AB30-62496A0287C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34938" indent="-134938" eaLnBrk="1"/>
            <a:r>
              <a:rPr lang="en-US" altLang="en-US"/>
              <a:t>- as you know the </a:t>
            </a:r>
            <a:r>
              <a:rPr lang="en-US" altLang="en-US" b="1"/>
              <a:t>FC is a stationary method</a:t>
            </a:r>
            <a:r>
              <a:rPr lang="en-US" altLang="en-US"/>
              <a:t>, that mean that we implicitly assume that the functional relationships between brain areas are </a:t>
            </a:r>
            <a:r>
              <a:rPr lang="en-US" altLang="en-US" b="1"/>
              <a:t>constants</a:t>
            </a:r>
            <a:r>
              <a:rPr lang="en-US" altLang="en-US"/>
              <a:t> throughout the length of the recording.</a:t>
            </a:r>
          </a:p>
          <a:p>
            <a:pPr marL="134938" indent="-134938" eaLnBrk="1"/>
            <a:r>
              <a:rPr lang="en-US" altLang="en-US"/>
              <a:t>	- until 2010, we </a:t>
            </a:r>
            <a:r>
              <a:rPr lang="en-US" altLang="en-US" b="1"/>
              <a:t>didn't taking into account</a:t>
            </a:r>
            <a:r>
              <a:rPr lang="en-US" altLang="en-US"/>
              <a:t> the presence and potential of temporal variability in the signal.</a:t>
            </a:r>
          </a:p>
          <a:p>
            <a:pPr marL="134938" indent="-134938" eaLnBrk="1"/>
            <a:endParaRPr lang="en-US" altLang="en-US"/>
          </a:p>
          <a:p>
            <a:pPr marL="134938" indent="-134938" eaLnBrk="1">
              <a:buSzPct val="75000"/>
              <a:buFontTx/>
              <a:buChar char="-"/>
            </a:pPr>
            <a:r>
              <a:rPr lang="en-US" altLang="en-US"/>
              <a:t>so mentioning the </a:t>
            </a:r>
            <a:r>
              <a:rPr lang="en-US" altLang="en-US" b="1"/>
              <a:t>non-stationarity</a:t>
            </a:r>
            <a:r>
              <a:rPr lang="en-US" altLang="en-US" b="1" i="1"/>
              <a:t> </a:t>
            </a:r>
            <a:r>
              <a:rPr lang="en-US" altLang="en-US" b="1"/>
              <a:t>has been a big issue</a:t>
            </a:r>
            <a:r>
              <a:rPr lang="en-US" altLang="en-US" i="1"/>
              <a:t>, </a:t>
            </a:r>
            <a:r>
              <a:rPr lang="en-US" altLang="en-US"/>
              <a:t>and the FC matrices are typically </a:t>
            </a:r>
            <a:r>
              <a:rPr lang="en-US" altLang="en-US" b="1"/>
              <a:t>not fit</a:t>
            </a:r>
            <a:r>
              <a:rPr lang="en-US" altLang="en-US"/>
              <a:t> to capture these non-stationarities.</a:t>
            </a:r>
          </a:p>
          <a:p>
            <a:pPr marL="134938" indent="-134938" eaLnBrk="1">
              <a:buSzPct val="75000"/>
              <a:buFontTx/>
              <a:buChar char="-"/>
            </a:pPr>
            <a:endParaRPr lang="en-US" altLang="en-US"/>
          </a:p>
          <a:p>
            <a:pPr marL="134938" indent="-134938" eaLnBrk="1">
              <a:buSzPct val="75000"/>
              <a:buFontTx/>
              <a:buChar char="-"/>
            </a:pPr>
            <a:r>
              <a:rPr lang="en-US" altLang="en-US"/>
              <a:t>FCD of resting state empirical BOLD signal reveals </a:t>
            </a:r>
            <a:r>
              <a:rPr lang="en-US" altLang="en-US" b="1"/>
              <a:t>existence of fast switchings between FC states</a:t>
            </a:r>
            <a:r>
              <a:rPr lang="en-US" altLang="en-US"/>
              <a:t>. (FC states = FC(t) remains highly correlated over minutes and then suddenly transformed into nearly uncorrelated FC patterns).</a:t>
            </a:r>
          </a:p>
          <a:p>
            <a:pPr marL="134938" indent="-134938" eaLnBrk="1"/>
            <a:endParaRPr lang="en-US" altLang="en-US"/>
          </a:p>
          <a:p>
            <a:pPr marL="134938" indent="-134938" eaLnBrk="1">
              <a:buSzPct val="75000"/>
              <a:buFontTx/>
              <a:buChar char="-"/>
            </a:pPr>
            <a:r>
              <a:rPr lang="en-US" altLang="en-US"/>
              <a:t>can we get it withe our model?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CA" dirty="0"/>
          </a:p>
          <a:p>
            <a:r>
              <a:rPr lang="en-CA" dirty="0"/>
              <a:t>So</a:t>
            </a:r>
            <a:r>
              <a:rPr lang="en-CA" baseline="0" dirty="0"/>
              <a:t> we’re going to cover three areas</a:t>
            </a:r>
          </a:p>
          <a:p>
            <a:endParaRPr lang="en-CA" baseline="0" dirty="0"/>
          </a:p>
          <a:p>
            <a:r>
              <a:rPr lang="en-CA" baseline="0" dirty="0"/>
              <a:t>First I’ll go over some core theoretical concepts </a:t>
            </a:r>
          </a:p>
          <a:p>
            <a:endParaRPr lang="en-CA" baseline="0" dirty="0"/>
          </a:p>
          <a:p>
            <a:r>
              <a:rPr lang="en-CA" baseline="0" dirty="0"/>
              <a:t>You’ll be familiar with some of this already from Viktor’s talk in the morning; </a:t>
            </a:r>
          </a:p>
          <a:p>
            <a:r>
              <a:rPr lang="en-CA" baseline="0" dirty="0"/>
              <a:t>but will be taking a slightly closer look at some of the nuts and bolts of how we see these ideas in action</a:t>
            </a:r>
          </a:p>
          <a:p>
            <a:endParaRPr lang="en-CA" baseline="0" dirty="0"/>
          </a:p>
          <a:p>
            <a:r>
              <a:rPr lang="en-CA" baseline="0" dirty="0"/>
              <a:t>Then we’ll look at two flavours of resting state activity that have been studied empirically in </a:t>
            </a:r>
            <a:r>
              <a:rPr lang="en-CA" baseline="0" dirty="0" err="1"/>
              <a:t>neuroimaging</a:t>
            </a:r>
            <a:endParaRPr lang="en-CA" baseline="0" dirty="0"/>
          </a:p>
          <a:p>
            <a:endParaRPr lang="en-CA" baseline="0" dirty="0"/>
          </a:p>
          <a:p>
            <a:r>
              <a:rPr lang="en-CA" baseline="0" dirty="0"/>
              <a:t>Fast oscillatory activity of the kind measured by EEG, MEG, LFPs and electrophysiology</a:t>
            </a:r>
          </a:p>
          <a:p>
            <a:endParaRPr lang="en-CA" baseline="0" dirty="0"/>
          </a:p>
          <a:p>
            <a:r>
              <a:rPr lang="en-CA" baseline="0" dirty="0"/>
              <a:t>And then slower fluctuations that we measure with </a:t>
            </a:r>
            <a:r>
              <a:rPr lang="en-CA" baseline="0" dirty="0" err="1"/>
              <a:t>fMRI</a:t>
            </a:r>
            <a:endParaRPr lang="en-CA" baseline="0" dirty="0"/>
          </a:p>
          <a:p>
            <a:r>
              <a:rPr lang="en-CA" baseline="0" dirty="0"/>
              <a:t>And in particular with </a:t>
            </a:r>
            <a:r>
              <a:rPr lang="en-CA" baseline="0" dirty="0" err="1"/>
              <a:t>fMRI</a:t>
            </a:r>
            <a:r>
              <a:rPr lang="en-CA" baseline="0" dirty="0"/>
              <a:t> we’re interested here in the covariance structure, of functional connectivity</a:t>
            </a:r>
          </a:p>
          <a:p>
            <a:endParaRPr lang="en-CA" baseline="0" dirty="0"/>
          </a:p>
          <a:p>
            <a:r>
              <a:rPr lang="en-CA" baseline="0" dirty="0"/>
              <a:t>Now these two kinds of data – EEG and MEG – have kinds of information in them, particularly in the temporal structure</a:t>
            </a:r>
          </a:p>
          <a:p>
            <a:r>
              <a:rPr lang="en-CA" baseline="0" dirty="0"/>
              <a:t>So we’ll be using different mathematical models for each that are more suited to each modality</a:t>
            </a:r>
          </a:p>
          <a:p>
            <a:endParaRPr lang="en-CA" baseline="0" dirty="0"/>
          </a:p>
          <a:p>
            <a:r>
              <a:rPr lang="en-CA" baseline="0" dirty="0"/>
              <a:t>(I should say as well that this isn’t mandatory; it’s straightforward to use the same model for both; we’ll talk more about that later)</a:t>
            </a:r>
          </a:p>
          <a:p>
            <a:endParaRPr lang="en-CA" baseline="0" dirty="0"/>
          </a:p>
          <a:p>
            <a:r>
              <a:rPr lang="en-CA" baseline="0" dirty="0"/>
              <a:t>But although we use different models, we’re still guided by the same basic ideas; </a:t>
            </a:r>
          </a:p>
          <a:p>
            <a:endParaRPr lang="en-CA" baseline="0" dirty="0"/>
          </a:p>
          <a:p>
            <a:r>
              <a:rPr lang="en-CA" baseline="0" dirty="0"/>
              <a:t>In particular, there are two core concepts that I want to get across to you:</a:t>
            </a:r>
          </a:p>
          <a:p>
            <a:endParaRPr lang="en-CA" baseline="0" dirty="0"/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19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30918ED5-B062-4875-879B-5DA58AB78B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837DEB27-FFEA-4AC5-BC1A-4DFD527808C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The simulated BOLD signal generated by our computational model </a:t>
            </a:r>
            <a:r>
              <a:rPr lang="en-US" altLang="en-US" b="1"/>
              <a:t>optimized to fit static FC give rive to a trivial FCD</a:t>
            </a:r>
            <a:r>
              <a:rPr lang="en-US" altLang="en-US"/>
              <a:t>, which reveals </a:t>
            </a:r>
            <a:r>
              <a:rPr lang="en-US" altLang="en-US" b="1"/>
              <a:t>lack of structured</a:t>
            </a:r>
            <a:r>
              <a:rPr lang="en-US" altLang="en-US"/>
              <a:t> switching between FC states.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:a16="http://schemas.microsoft.com/office/drawing/2014/main" id="{B619CBCA-77B1-47DC-9368-5CC4108BA2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292AD2E-CDF4-474E-9CD8-84729499A086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- For </a:t>
            </a:r>
            <a:r>
              <a:rPr lang="en-US" altLang="en-US" b="1"/>
              <a:t>comparing the FCD</a:t>
            </a:r>
            <a:r>
              <a:rPr lang="en-US" altLang="en-US"/>
              <a:t>, we collect the upper triangular elements of the matrix, and generate the cumulative distribution function of the two matrices. Then, we compare them by means of the </a:t>
            </a:r>
            <a:r>
              <a:rPr lang="en-US" altLang="en-US" b="1"/>
              <a:t>Kolmogorov-Smirnov test</a:t>
            </a:r>
            <a:r>
              <a:rPr lang="en-US" altLang="en-US"/>
              <a:t>. The K-S test quantifies the </a:t>
            </a:r>
            <a:r>
              <a:rPr lang="en-US" altLang="en-US" b="1"/>
              <a:t>maximal difference</a:t>
            </a:r>
            <a:r>
              <a:rPr lang="en-US" altLang="en-US"/>
              <a:t> between the cdc of the two samples.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>
            <a:extLst>
              <a:ext uri="{FF2B5EF4-FFF2-40B4-BE49-F238E27FC236}">
                <a16:creationId xmlns:a16="http://schemas.microsoft.com/office/drawing/2014/main" id="{41EAEA66-EAF6-46A1-BCFD-03287658BB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54E3A3E8-A7AD-40F6-95D8-EC7551A99995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en-US" altLang="en-US"/>
              <a:t>fcd at best fit FC</a:t>
            </a:r>
          </a:p>
          <a:p>
            <a:pPr eaLnBrk="1"/>
            <a:r>
              <a:rPr lang="en-US" altLang="en-US"/>
              <a:t>fcd param space -&gt; best fit multistab. + show time series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68C63F8E-34A3-4020-A10B-440692579C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1A3854F-1E66-491C-8596-1AD82B3FA398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1463" indent="-271463" eaLnBrk="1">
              <a:buSzPct val="75000"/>
              <a:buFontTx/>
              <a:buChar char="-"/>
            </a:pPr>
            <a:r>
              <a:rPr lang="en-US" altLang="en-US"/>
              <a:t>We know, from previous studies, that the aging brain undergoes alterations of both SC and static FC.</a:t>
            </a:r>
          </a:p>
          <a:p>
            <a:pPr marL="271463" indent="-271463" eaLnBrk="1">
              <a:buSzPct val="75000"/>
              <a:buFontTx/>
              <a:buChar char="-"/>
            </a:pPr>
            <a:r>
              <a:rPr lang="en-US" altLang="en-US"/>
              <a:t>So what happens for the FCD?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In the following picture, we observe the FCD matrices of different subjects of increasing age (window size = 60s) </a:t>
            </a:r>
          </a:p>
          <a:p>
            <a:pPr marL="1160463" lvl="2" indent="-271463" eaLnBrk="1">
              <a:buSzPct val="75000"/>
              <a:buFontTx/>
              <a:buChar char="-"/>
            </a:pPr>
            <a:r>
              <a:rPr lang="en-US" altLang="en-US"/>
              <a:t>Blocks of large inter-network correlation indicate epochs in which FC is stable (FCD </a:t>
            </a:r>
            <a:r>
              <a:rPr lang="en-US" altLang="en-US" i="1"/>
              <a:t>knots</a:t>
            </a:r>
            <a:r>
              <a:rPr lang="en-US" altLang="en-US"/>
              <a:t>), separated by transients of faster FC reconfiguration (FCD </a:t>
            </a:r>
            <a:r>
              <a:rPr lang="en-US" altLang="en-US" i="1"/>
              <a:t>leaps</a:t>
            </a:r>
            <a:r>
              <a:rPr lang="en-US" altLang="en-US"/>
              <a:t>),</a:t>
            </a:r>
          </a:p>
          <a:p>
            <a:pPr marL="715963" lvl="1" indent="-271463" eaLnBrk="1">
              <a:buSzPct val="75000"/>
              <a:buFontTx/>
              <a:buChar char="-"/>
            </a:pPr>
            <a:r>
              <a:rPr lang="en-US" altLang="en-US"/>
              <a:t>By visual inspection, we clearly see that stable epochs of FCD lasted longer with increasing age, meaning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CA" baseline="0" dirty="0"/>
              <a:t>Resting state brain activity reflects noisy perturbations to stable/</a:t>
            </a:r>
            <a:r>
              <a:rPr lang="en-CA" baseline="0" dirty="0" err="1"/>
              <a:t>multistable</a:t>
            </a:r>
            <a:r>
              <a:rPr lang="en-CA" baseline="0" dirty="0"/>
              <a:t> fixed point brain dynamics, in a critical regime, close to a bifurcation</a:t>
            </a:r>
          </a:p>
          <a:p>
            <a:pPr marL="228600" indent="-228600">
              <a:buAutoNum type="arabicPeriod"/>
            </a:pPr>
            <a:r>
              <a:rPr lang="en-CA" baseline="0" dirty="0"/>
              <a:t>Random physiological fluctuations are filtered through local brain dynamics and global network structure to generate dynamic patterns of resting state brain activity and (functional) </a:t>
            </a:r>
            <a:r>
              <a:rPr lang="en-CA" baseline="0" dirty="0" err="1"/>
              <a:t>connectivtiy</a:t>
            </a:r>
            <a:endParaRPr lang="en-CA" baseline="0" dirty="0"/>
          </a:p>
          <a:p>
            <a:pPr marL="228600" indent="-228600">
              <a:buAutoNum type="arabicPeriod"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We’ll go over the first of these in some detail in a few slides’ time when we talk about criticality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The second point, I want to just first illustrate with a little cartoon:</a:t>
            </a:r>
          </a:p>
          <a:p>
            <a:pPr marL="0" indent="0">
              <a:buNone/>
            </a:pPr>
            <a:endParaRPr lang="en-CA" baseline="0" dirty="0"/>
          </a:p>
          <a:p>
            <a:pPr marL="0" indent="0">
              <a:buNone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8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 you can think about the system – in our toy model just the two differential equations defining the planar oscillator</a:t>
            </a:r>
          </a:p>
          <a:p>
            <a:r>
              <a:rPr lang="en-GB" dirty="0"/>
              <a:t>…later the system will include both the local dynamics and the network structure</a:t>
            </a:r>
          </a:p>
          <a:p>
            <a:endParaRPr lang="en-GB" dirty="0"/>
          </a:p>
          <a:p>
            <a:r>
              <a:rPr lang="en-GB" dirty="0"/>
              <a:t>as behaving like a filter</a:t>
            </a:r>
          </a:p>
          <a:p>
            <a:endParaRPr lang="en-GB" dirty="0"/>
          </a:p>
          <a:p>
            <a:r>
              <a:rPr lang="en-GB" dirty="0"/>
              <a:t>(NEXT)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81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/>
          </a:p>
          <a:p>
            <a:endParaRPr lang="en-CA" baseline="0" dirty="0"/>
          </a:p>
          <a:p>
            <a:r>
              <a:rPr lang="en-CA" baseline="0" dirty="0"/>
              <a:t>(straight on to next slide)</a:t>
            </a:r>
          </a:p>
          <a:p>
            <a:endParaRPr lang="en-CA" baseline="0" dirty="0"/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764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/>
          </a:p>
          <a:p>
            <a:r>
              <a:rPr lang="en-CA" baseline="0" dirty="0"/>
              <a:t>Where we have random background physiological fluctuations – </a:t>
            </a:r>
          </a:p>
          <a:p>
            <a:endParaRPr lang="en-CA" baseline="0" dirty="0"/>
          </a:p>
          <a:p>
            <a:r>
              <a:rPr lang="en-CA" baseline="0" dirty="0"/>
              <a:t>represented here by this nice Gaussian distribution with a smiley face</a:t>
            </a:r>
          </a:p>
          <a:p>
            <a:endParaRPr lang="en-CA" baseline="0" dirty="0"/>
          </a:p>
          <a:p>
            <a:r>
              <a:rPr lang="en-CA" baseline="0" dirty="0"/>
              <a:t>Are filtered through our system</a:t>
            </a:r>
          </a:p>
          <a:p>
            <a:endParaRPr lang="en-CA" baseline="0" dirty="0"/>
          </a:p>
          <a:p>
            <a:r>
              <a:rPr lang="en-CA" baseline="0" dirty="0"/>
              <a:t>To generate patterns </a:t>
            </a:r>
          </a:p>
          <a:p>
            <a:endParaRPr lang="en-CA" baseline="0" dirty="0"/>
          </a:p>
          <a:p>
            <a:r>
              <a:rPr lang="en-CA" baseline="0" dirty="0"/>
              <a:t>What we saw just now was noise being filtered through just the local dynamics , to generate a temporal pattern</a:t>
            </a:r>
          </a:p>
          <a:p>
            <a:endParaRPr lang="en-CA" baseline="0" dirty="0"/>
          </a:p>
          <a:p>
            <a:r>
              <a:rPr lang="en-CA" baseline="0" dirty="0"/>
              <a:t>What we’ll look at now is the full case where we have noise filtered through both the local dynamics an the network structure, </a:t>
            </a:r>
          </a:p>
          <a:p>
            <a:r>
              <a:rPr lang="en-CA" baseline="0" dirty="0"/>
              <a:t>to generate covariance, or functional connectivity patterns that we measured with fMRI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baseline="0" dirty="0"/>
          </a:p>
          <a:p>
            <a:endParaRPr lang="en-CA" baseline="0" dirty="0"/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93EFD-F5B8-4680-A202-68B09D003568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103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…But I think a more interesting answer to the why question s that they also have non-trivial links to neurocognitive structures – </a:t>
            </a:r>
          </a:p>
          <a:p>
            <a:r>
              <a:rPr lang="en-GB" dirty="0"/>
              <a:t>Here is an example from a study by Steve Smith and colleagues in 2009 </a:t>
            </a:r>
          </a:p>
          <a:p>
            <a:endParaRPr lang="en-GB" dirty="0"/>
          </a:p>
          <a:p>
            <a:r>
              <a:rPr lang="en-GB" dirty="0"/>
              <a:t>On the top row you have some canonical resting state networks, identified from group ICA on resting state scans</a:t>
            </a:r>
          </a:p>
          <a:p>
            <a:r>
              <a:rPr lang="en-GB" dirty="0"/>
              <a:t>On the bottom row, components from an ICA of activation maps from a meta-analysis database</a:t>
            </a:r>
          </a:p>
          <a:p>
            <a:r>
              <a:rPr lang="en-GB" dirty="0"/>
              <a:t>And what they found was that for each resting state network, they could find a corresponding component representing </a:t>
            </a:r>
          </a:p>
          <a:p>
            <a:r>
              <a:rPr lang="en-GB" dirty="0"/>
              <a:t>neurocognitive systems activated for specific tasks</a:t>
            </a:r>
          </a:p>
          <a:p>
            <a:endParaRPr lang="en-GB" dirty="0"/>
          </a:p>
          <a:p>
            <a:r>
              <a:rPr lang="en-GB" dirty="0"/>
              <a:t>So this was one early indication – and there’s been plenty more since – that there’s something particularly interesting about </a:t>
            </a:r>
          </a:p>
          <a:p>
            <a:r>
              <a:rPr lang="en-GB" dirty="0"/>
              <a:t>these resting state brain patterns; </a:t>
            </a:r>
          </a:p>
          <a:p>
            <a:r>
              <a:rPr lang="en-GB" dirty="0"/>
              <a:t>they contain inside them this fingerprint, or echo, of ‘cognitive’ brain activity.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8E137-6ED2-4074-AF9A-328D8C67555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9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…But I think a more interesting answer to the why question s that they also have non-trivial links to neurocognitive structures – </a:t>
            </a:r>
          </a:p>
          <a:p>
            <a:r>
              <a:rPr lang="en-GB" dirty="0"/>
              <a:t>Here is an example from a study by Steve Smith and colleagues in 2009 </a:t>
            </a:r>
          </a:p>
          <a:p>
            <a:endParaRPr lang="en-GB" dirty="0"/>
          </a:p>
          <a:p>
            <a:r>
              <a:rPr lang="en-GB" dirty="0"/>
              <a:t>On the top row you have some canonical resting state networks, identified from group ICA on resting state scans</a:t>
            </a:r>
          </a:p>
          <a:p>
            <a:r>
              <a:rPr lang="en-GB" dirty="0"/>
              <a:t>On the bottom row, components from an ICA of activation maps from a meta-analysis database</a:t>
            </a:r>
          </a:p>
          <a:p>
            <a:r>
              <a:rPr lang="en-GB" dirty="0"/>
              <a:t>And what they found was that for each resting state network, they could find a corresponding component representing </a:t>
            </a:r>
          </a:p>
          <a:p>
            <a:r>
              <a:rPr lang="en-GB" dirty="0"/>
              <a:t>neurocognitive systems activated for specific tasks</a:t>
            </a:r>
          </a:p>
          <a:p>
            <a:endParaRPr lang="en-GB" dirty="0"/>
          </a:p>
          <a:p>
            <a:r>
              <a:rPr lang="en-GB" dirty="0"/>
              <a:t>So this was one early indication – and there’s been plenty more since – that there’s something particularly interesting about </a:t>
            </a:r>
          </a:p>
          <a:p>
            <a:r>
              <a:rPr lang="en-GB" dirty="0"/>
              <a:t>these resting state brain patterns; </a:t>
            </a:r>
          </a:p>
          <a:p>
            <a:r>
              <a:rPr lang="en-GB" dirty="0"/>
              <a:t>they contain inside them this fingerprint, or echo, of ‘cognitive’ brain activity.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8E137-6ED2-4074-AF9A-328D8C67555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81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1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1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1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6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2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8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E1CE6-F622-6E49-AE60-FB5CA0BA2921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B25-C5A5-1144-828E-16F620DF9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4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0.png"/><Relationship Id="rId10" Type="http://schemas.openxmlformats.org/officeDocument/2006/relationships/video" Target="../media/media5.mp4"/><Relationship Id="rId19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115 no text .png"/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140"/>
            <a:ext cx="9536452" cy="936413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7196434" y="5596928"/>
            <a:ext cx="1755977" cy="1125047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58595" y="658462"/>
            <a:ext cx="3903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150" dirty="0">
                <a:latin typeface="Arial Black"/>
                <a:cs typeface="Arial Black"/>
              </a:rPr>
              <a:t>NODE </a:t>
            </a:r>
            <a:br>
              <a:rPr lang="en-US" sz="4000" spc="-150" dirty="0">
                <a:latin typeface="Arial Black"/>
                <a:cs typeface="Arial Black"/>
              </a:rPr>
            </a:br>
            <a:r>
              <a:rPr lang="en-US" sz="4000" spc="-150" dirty="0">
                <a:latin typeface="Arial Black"/>
                <a:cs typeface="Arial Black"/>
              </a:rPr>
              <a:t>#7</a:t>
            </a:r>
            <a:br>
              <a:rPr lang="en-US" sz="4000" spc="-150" dirty="0">
                <a:latin typeface="Arial Black"/>
                <a:cs typeface="Arial Black"/>
              </a:rPr>
            </a:br>
            <a:r>
              <a:rPr lang="en-US" sz="4000" spc="-150" dirty="0">
                <a:latin typeface="Arial Black"/>
                <a:cs typeface="Arial Black"/>
              </a:rPr>
              <a:t>WORKSHOP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595" y="2584576"/>
            <a:ext cx="43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7-8, 2018  |  MONTREAL, CANADA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14" y="4002097"/>
            <a:ext cx="5516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/>
                <a:cs typeface="Arial"/>
              </a:rPr>
              <a:t>Modelling Brain Dynamics at Rest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614" y="5553207"/>
            <a:ext cx="693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John Griffiths 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Rotman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Krembil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Research Institutes, Toronto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Julie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Courtiol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Aix-Marseille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Université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6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randy mcinto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86" y="6284571"/>
            <a:ext cx="526051" cy="5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788885" y="6099345"/>
            <a:ext cx="210019" cy="153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AF3BE-6746-467A-B4C2-FF6C54BBC1F4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0DB441-EBC0-44D0-B83C-A1A39621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342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Resting State - What and Why?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DE318103-5DFB-43E4-A9D2-94834E69A57D}"/>
              </a:ext>
            </a:extLst>
          </p:cNvPr>
          <p:cNvGrpSpPr>
            <a:grpSpLocks/>
          </p:cNvGrpSpPr>
          <p:nvPr/>
        </p:nvGrpSpPr>
        <p:grpSpPr bwMode="auto">
          <a:xfrm>
            <a:off x="2589537" y="1750143"/>
            <a:ext cx="6260359" cy="2496857"/>
            <a:chOff x="1956540" y="582111"/>
            <a:chExt cx="6260359" cy="2497768"/>
          </a:xfrm>
        </p:grpSpPr>
        <p:pic>
          <p:nvPicPr>
            <p:cNvPr id="14" name="Picture 9" descr="pasted-image.png">
              <a:extLst>
                <a:ext uri="{FF2B5EF4-FFF2-40B4-BE49-F238E27FC236}">
                  <a16:creationId xmlns:a16="http://schemas.microsoft.com/office/drawing/2014/main" id="{D87D98BF-FC76-40BD-A75A-59343D85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540" y="582111"/>
              <a:ext cx="6260359" cy="186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C1F46973-123E-49CF-8012-414CA745F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132" y="2546205"/>
              <a:ext cx="5803174" cy="533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400" dirty="0"/>
                <a:t>Cortical patterns of coherent spontaneous BOLD fluctuations are similar to those of task-evoked responses and anatomical connectivity.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2C52E42-37B2-4815-967A-725A5C78E0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3846" t="15385" r="24011" b="32876"/>
          <a:stretch/>
        </p:blipFill>
        <p:spPr>
          <a:xfrm>
            <a:off x="3523021" y="4842212"/>
            <a:ext cx="2892662" cy="1614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537C4D-1447-478B-BA8C-68C9C3199F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5577" t="15385" r="15192" b="64786"/>
          <a:stretch/>
        </p:blipFill>
        <p:spPr>
          <a:xfrm>
            <a:off x="3313419" y="4616962"/>
            <a:ext cx="2342249" cy="3773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76242F0-E37C-4AD6-8816-211B6140B81D}"/>
              </a:ext>
            </a:extLst>
          </p:cNvPr>
          <p:cNvSpPr txBox="1">
            <a:spLocks/>
          </p:cNvSpPr>
          <p:nvPr/>
        </p:nvSpPr>
        <p:spPr>
          <a:xfrm>
            <a:off x="239066" y="1888552"/>
            <a:ext cx="2087446" cy="4616420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Why?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Flexible, easy, practical…etc..</a:t>
            </a:r>
          </a:p>
          <a:p>
            <a:pPr>
              <a:buFontTx/>
              <a:buChar char="-"/>
            </a:pPr>
            <a:r>
              <a:rPr lang="en-GB" sz="2100" dirty="0"/>
              <a:t>Links to neurocognitive structures</a:t>
            </a:r>
          </a:p>
          <a:p>
            <a:pPr>
              <a:buFontTx/>
              <a:buChar char="-"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What?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(???)</a:t>
            </a:r>
          </a:p>
          <a:p>
            <a:pPr>
              <a:buFontTx/>
              <a:buChar char="-"/>
            </a:pPr>
            <a:r>
              <a:rPr lang="en-GB" sz="2100" dirty="0"/>
              <a:t>Internally-directed mentation…</a:t>
            </a:r>
          </a:p>
          <a:p>
            <a:pPr>
              <a:buFontTx/>
              <a:buChar char="-"/>
            </a:pPr>
            <a:r>
              <a:rPr lang="en-GB" sz="2100" dirty="0"/>
              <a:t>Noise-driven exploration of the brain’s dynamic repertoire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endParaRPr lang="en-GB" sz="2100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04A70971-F447-46EC-86DD-EA9DC0F52DBD}"/>
              </a:ext>
            </a:extLst>
          </p:cNvPr>
          <p:cNvSpPr>
            <a:spLocks/>
          </p:cNvSpPr>
          <p:nvPr/>
        </p:nvSpPr>
        <p:spPr bwMode="auto">
          <a:xfrm>
            <a:off x="6441067" y="4951839"/>
            <a:ext cx="1892705" cy="139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400" dirty="0" err="1"/>
              <a:t>rsfMRI</a:t>
            </a:r>
            <a:r>
              <a:rPr lang="en-US" altLang="en-US" sz="1400" dirty="0"/>
              <a:t> spatial component maps match cognitive task activation meta-analysis spatial component maps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DEFB5457-54F9-46E4-9090-820B9835DA36}"/>
              </a:ext>
            </a:extLst>
          </p:cNvPr>
          <p:cNvSpPr>
            <a:spLocks/>
          </p:cNvSpPr>
          <p:nvPr/>
        </p:nvSpPr>
        <p:spPr bwMode="auto">
          <a:xfrm>
            <a:off x="4687652" y="6636082"/>
            <a:ext cx="4456348" cy="256480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1000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Fox et al. PNAS 2005; Vincent et al. Nature 2007; Smith et al. PNAS 2009</a:t>
            </a:r>
          </a:p>
        </p:txBody>
      </p:sp>
    </p:spTree>
    <p:extLst>
      <p:ext uri="{BB962C8B-B14F-4D97-AF65-F5344CB8AC3E}">
        <p14:creationId xmlns:p14="http://schemas.microsoft.com/office/powerpoint/2010/main" val="243158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365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This session’s models: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44" y="3073200"/>
            <a:ext cx="2034772" cy="16303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1686" t="53644" r="31889" b="34573"/>
          <a:stretch/>
        </p:blipFill>
        <p:spPr>
          <a:xfrm>
            <a:off x="2302752" y="4589538"/>
            <a:ext cx="2082423" cy="5223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0" r="365"/>
          <a:stretch/>
        </p:blipFill>
        <p:spPr>
          <a:xfrm>
            <a:off x="4928402" y="3075130"/>
            <a:ext cx="1921835" cy="14812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/>
          <a:srcRect l="30098" t="20351" r="19671" b="24562"/>
          <a:stretch/>
        </p:blipFill>
        <p:spPr>
          <a:xfrm>
            <a:off x="6479670" y="4199842"/>
            <a:ext cx="2117776" cy="13064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16024" y="2221102"/>
            <a:ext cx="4653852" cy="16470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dirty="0"/>
              <a:t>Generic 2D Oscillator (G2DO) /  </a:t>
            </a:r>
          </a:p>
          <a:p>
            <a:pPr marL="0" indent="0">
              <a:buNone/>
            </a:pPr>
            <a:r>
              <a:rPr lang="en-GB" sz="2100" dirty="0"/>
              <a:t>Fitzhugh-</a:t>
            </a:r>
            <a:r>
              <a:rPr lang="en-GB" sz="2100" dirty="0" err="1"/>
              <a:t>Nagumo</a:t>
            </a:r>
            <a:r>
              <a:rPr lang="en-GB" sz="2100" dirty="0"/>
              <a:t> (FHN)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824272" y="2186468"/>
            <a:ext cx="4653852" cy="16470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dirty="0"/>
              <a:t>Reduced Wong-Wang (RWW) / </a:t>
            </a:r>
          </a:p>
          <a:p>
            <a:pPr marL="0" indent="0">
              <a:buNone/>
            </a:pPr>
            <a:r>
              <a:rPr lang="en-GB" sz="2100" dirty="0"/>
              <a:t>Wong-Wang-Deco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EA905-611F-46A1-88BE-96EBE5ECC0B4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0826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background_tvb.pdf">
            <a:extLst>
              <a:ext uri="{FF2B5EF4-FFF2-40B4-BE49-F238E27FC236}">
                <a16:creationId xmlns:a16="http://schemas.microsoft.com/office/drawing/2014/main" id="{ECADA24C-6FFC-4E81-A13C-15EE3FA0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>
            <a:fillRect/>
          </a:stretch>
        </p:blipFill>
        <p:spPr bwMode="auto">
          <a:xfrm>
            <a:off x="1442145" y="-853901"/>
            <a:ext cx="7715250" cy="76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64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459" name="Group 2">
            <a:extLst>
              <a:ext uri="{FF2B5EF4-FFF2-40B4-BE49-F238E27FC236}">
                <a16:creationId xmlns:a16="http://schemas.microsoft.com/office/drawing/2014/main" id="{90816329-D859-490E-87E8-17EC65690DC7}"/>
              </a:ext>
            </a:extLst>
          </p:cNvPr>
          <p:cNvGrpSpPr>
            <a:grpSpLocks/>
          </p:cNvGrpSpPr>
          <p:nvPr/>
        </p:nvGrpSpPr>
        <p:grpSpPr bwMode="auto">
          <a:xfrm>
            <a:off x="392906" y="1820540"/>
            <a:ext cx="2422178" cy="2294930"/>
            <a:chOff x="0" y="0"/>
            <a:chExt cx="3444796" cy="3263900"/>
          </a:xfrm>
        </p:grpSpPr>
        <p:pic>
          <p:nvPicPr>
            <p:cNvPr id="19461" name="Picture 3" descr="tvb_logo_transparent_square.png">
              <a:extLst>
                <a:ext uri="{FF2B5EF4-FFF2-40B4-BE49-F238E27FC236}">
                  <a16:creationId xmlns:a16="http://schemas.microsoft.com/office/drawing/2014/main" id="{D7077700-C313-40B8-A35B-9B65B8F2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3900" cy="326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2" name="Line 4">
              <a:extLst>
                <a:ext uri="{FF2B5EF4-FFF2-40B4-BE49-F238E27FC236}">
                  <a16:creationId xmlns:a16="http://schemas.microsoft.com/office/drawing/2014/main" id="{D6C0D7EB-4237-43F1-AFF5-F1FD7A361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795" y="5728"/>
              <a:ext cx="1" cy="3252444"/>
            </a:xfrm>
            <a:prstGeom prst="line">
              <a:avLst/>
            </a:prstGeom>
            <a:noFill/>
            <a:ln w="25400">
              <a:solidFill>
                <a:srgbClr val="609BC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19460" name="Rectangle 5">
            <a:extLst>
              <a:ext uri="{FF2B5EF4-FFF2-40B4-BE49-F238E27FC236}">
                <a16:creationId xmlns:a16="http://schemas.microsoft.com/office/drawing/2014/main" id="{08D0F1B8-99B7-4921-BA88-D1961FD65863}"/>
              </a:ext>
            </a:extLst>
          </p:cNvPr>
          <p:cNvSpPr>
            <a:spLocks/>
          </p:cNvSpPr>
          <p:nvPr/>
        </p:nvSpPr>
        <p:spPr bwMode="auto">
          <a:xfrm>
            <a:off x="2938984" y="2372633"/>
            <a:ext cx="3925755" cy="169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3516" b="1" dirty="0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Dynamics, Noise, </a:t>
            </a:r>
          </a:p>
          <a:p>
            <a:pPr eaLnBrk="1"/>
            <a:r>
              <a:rPr lang="en-US" altLang="en-US" sz="3516" b="1" dirty="0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&amp; Criticality</a:t>
            </a: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2717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0079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Generic 2D Oscillator / FHN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12" y="2125266"/>
            <a:ext cx="4038407" cy="3235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1686" t="53644" r="31889" b="34573"/>
          <a:stretch/>
        </p:blipFill>
        <p:spPr>
          <a:xfrm>
            <a:off x="265753" y="2431558"/>
            <a:ext cx="3976638" cy="9974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24637" y="3628031"/>
            <a:ext cx="4653852" cy="1647047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dirty="0" err="1"/>
              <a:t>Fithugh-Nagumo</a:t>
            </a:r>
            <a:r>
              <a:rPr lang="en-GB" sz="2100" dirty="0"/>
              <a:t> (FHN) model is a reduction of Hodgkin-Huxley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G2DO is a generalization of FHN ( + related models)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dirty="0"/>
              <a:t>V = fast membrane potential</a:t>
            </a:r>
          </a:p>
          <a:p>
            <a:pPr marL="0" indent="0">
              <a:buNone/>
            </a:pPr>
            <a:r>
              <a:rPr lang="en-GB" sz="2100" dirty="0"/>
              <a:t>W = slow restorative current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6D13F-C4D5-403C-8573-5ACD10D239A8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Dynamics, Noise, &amp; Criticality</a:t>
            </a:r>
          </a:p>
        </p:txBody>
      </p:sp>
    </p:spTree>
    <p:extLst>
      <p:ext uri="{BB962C8B-B14F-4D97-AF65-F5344CB8AC3E}">
        <p14:creationId xmlns:p14="http://schemas.microsoft.com/office/powerpoint/2010/main" val="295381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79985" y="5222969"/>
            <a:ext cx="1799685" cy="780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tx1"/>
                </a:solidFill>
              </a:rPr>
              <a:t>Stable (fixed point)				</a:t>
            </a:r>
          </a:p>
        </p:txBody>
      </p:sp>
      <p:pic>
        <p:nvPicPr>
          <p:cNvPr id="20" name="stotch_fixedpoint_timese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96396" y="3532289"/>
            <a:ext cx="2699999" cy="1646177"/>
          </a:xfrm>
          <a:prstGeom prst="rect">
            <a:avLst/>
          </a:prstGeom>
        </p:spPr>
      </p:pic>
      <p:pic>
        <p:nvPicPr>
          <p:cNvPr id="21" name="stoch_fixedpoint_phaseplan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6395" y="1263543"/>
            <a:ext cx="2700000" cy="2160157"/>
          </a:xfrm>
          <a:prstGeom prst="rect">
            <a:avLst/>
          </a:prstGeom>
        </p:spPr>
      </p:pic>
      <p:pic>
        <p:nvPicPr>
          <p:cNvPr id="13" name="det_limitcycle_phaseplan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37950" y="1257508"/>
            <a:ext cx="2700000" cy="2160157"/>
          </a:xfrm>
          <a:prstGeom prst="rect">
            <a:avLst/>
          </a:prstGeom>
        </p:spPr>
      </p:pic>
      <p:pic>
        <p:nvPicPr>
          <p:cNvPr id="14" name="det_limitcycle_timeserie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37950" y="3532289"/>
            <a:ext cx="2700000" cy="1645398"/>
          </a:xfrm>
          <a:prstGeom prst="rect">
            <a:avLst/>
          </a:prstGeom>
        </p:spPr>
      </p:pic>
      <p:pic>
        <p:nvPicPr>
          <p:cNvPr id="15" name="det_fixedpoint_phaseplan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9172" y="1268844"/>
            <a:ext cx="2700000" cy="2160157"/>
          </a:xfrm>
          <a:prstGeom prst="rect">
            <a:avLst/>
          </a:prstGeom>
        </p:spPr>
      </p:pic>
      <p:pic>
        <p:nvPicPr>
          <p:cNvPr id="16" name="det_fixedpoint_timeseries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59172" y="3532289"/>
            <a:ext cx="2700000" cy="1645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F5942-6739-4D52-9471-DB52CAAADF37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Dynamics, Noise, &amp; Criticality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A9BDB-2747-467C-BE93-3C95EF9122EE}"/>
              </a:ext>
            </a:extLst>
          </p:cNvPr>
          <p:cNvSpPr/>
          <p:nvPr/>
        </p:nvSpPr>
        <p:spPr>
          <a:xfrm>
            <a:off x="3473177" y="5327036"/>
            <a:ext cx="2197645" cy="390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tx1"/>
                </a:solidFill>
              </a:rPr>
              <a:t>				Stable (limit cycle)		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BC229-3126-4B39-B9CB-6EE668744E5F}"/>
              </a:ext>
            </a:extLst>
          </p:cNvPr>
          <p:cNvSpPr/>
          <p:nvPr/>
        </p:nvSpPr>
        <p:spPr>
          <a:xfrm>
            <a:off x="6219546" y="5327035"/>
            <a:ext cx="2170075" cy="390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tx1"/>
                </a:solidFill>
              </a:rPr>
              <a:t>	     Noisy, subcritical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FF35ABA-906B-4A6B-96ED-5AB3422F016D}"/>
              </a:ext>
            </a:extLst>
          </p:cNvPr>
          <p:cNvSpPr txBox="1">
            <a:spLocks/>
          </p:cNvSpPr>
          <p:nvPr/>
        </p:nvSpPr>
        <p:spPr>
          <a:xfrm>
            <a:off x="543431" y="4815513"/>
            <a:ext cx="8117386" cy="180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b="1" i="1" dirty="0"/>
              <a:t>Core concepts:</a:t>
            </a:r>
            <a:r>
              <a:rPr lang="en-CA" i="1" dirty="0"/>
              <a:t> 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br>
              <a:rPr lang="en-CA" i="1" dirty="0"/>
            </a:br>
            <a:r>
              <a:rPr lang="en-CA" i="1" dirty="0"/>
              <a:t>1. Resting state brain activity reflects </a:t>
            </a:r>
            <a:r>
              <a:rPr lang="en-CA" b="1" i="1" dirty="0"/>
              <a:t>noisy perturbations</a:t>
            </a:r>
            <a:r>
              <a:rPr lang="en-CA" i="1" dirty="0"/>
              <a:t> to stable/</a:t>
            </a:r>
            <a:r>
              <a:rPr lang="en-CA" i="1" dirty="0" err="1"/>
              <a:t>multistable</a:t>
            </a:r>
            <a:r>
              <a:rPr lang="en-CA" i="1" dirty="0"/>
              <a:t> </a:t>
            </a:r>
            <a:r>
              <a:rPr lang="en-CA" b="1" i="1" dirty="0"/>
              <a:t>fixed point</a:t>
            </a:r>
            <a:r>
              <a:rPr lang="en-CA" i="1" dirty="0"/>
              <a:t> brain dynamics, in a </a:t>
            </a:r>
            <a:r>
              <a:rPr lang="en-CA" b="1" i="1" dirty="0"/>
              <a:t>critical regime</a:t>
            </a:r>
            <a:r>
              <a:rPr lang="en-CA" i="1" dirty="0"/>
              <a:t>, close to a bifurcation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r>
              <a:rPr lang="en-CA" i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CA" b="1" i="1" dirty="0">
                <a:solidFill>
                  <a:schemeClr val="bg1">
                    <a:lumMod val="75000"/>
                  </a:schemeClr>
                </a:solidFill>
              </a:rPr>
              <a:t>Random</a:t>
            </a:r>
            <a:r>
              <a:rPr lang="en-CA" i="1" dirty="0">
                <a:solidFill>
                  <a:schemeClr val="bg1">
                    <a:lumMod val="75000"/>
                  </a:schemeClr>
                </a:solidFill>
              </a:rPr>
              <a:t> physiological fluctuations are </a:t>
            </a:r>
            <a:r>
              <a:rPr lang="en-CA" b="1" i="1" dirty="0">
                <a:solidFill>
                  <a:schemeClr val="bg1">
                    <a:lumMod val="75000"/>
                  </a:schemeClr>
                </a:solidFill>
              </a:rPr>
              <a:t>filtered </a:t>
            </a:r>
            <a:r>
              <a:rPr lang="en-CA" i="1" dirty="0">
                <a:solidFill>
                  <a:schemeClr val="bg1">
                    <a:lumMod val="75000"/>
                  </a:schemeClr>
                </a:solidFill>
              </a:rPr>
              <a:t>through </a:t>
            </a:r>
            <a:r>
              <a:rPr lang="en-CA" b="1" i="1" dirty="0">
                <a:solidFill>
                  <a:schemeClr val="bg1">
                    <a:lumMod val="75000"/>
                  </a:schemeClr>
                </a:solidFill>
              </a:rPr>
              <a:t>local brain dynamics</a:t>
            </a:r>
            <a:r>
              <a:rPr lang="en-CA" i="1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CA" b="1" i="1" dirty="0">
                <a:solidFill>
                  <a:schemeClr val="bg1">
                    <a:lumMod val="75000"/>
                  </a:schemeClr>
                </a:solidFill>
              </a:rPr>
              <a:t>global network structure</a:t>
            </a:r>
            <a:r>
              <a:rPr lang="en-CA" i="1" dirty="0">
                <a:solidFill>
                  <a:schemeClr val="bg1">
                    <a:lumMod val="75000"/>
                  </a:schemeClr>
                </a:solidFill>
              </a:rPr>
              <a:t> to generate dynamic patterns of resting state brain activity and (functional) connectivity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marL="342900" lvl="1" defTabSz="685800">
              <a:lnSpc>
                <a:spcPct val="90000"/>
              </a:lnSpc>
              <a:spcBef>
                <a:spcPts val="375"/>
              </a:spcBef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6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background_tvb.pdf">
            <a:extLst>
              <a:ext uri="{FF2B5EF4-FFF2-40B4-BE49-F238E27FC236}">
                <a16:creationId xmlns:a16="http://schemas.microsoft.com/office/drawing/2014/main" id="{ECADA24C-6FFC-4E81-A13C-15EE3FA0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>
            <a:fillRect/>
          </a:stretch>
        </p:blipFill>
        <p:spPr bwMode="auto">
          <a:xfrm>
            <a:off x="1442145" y="-853901"/>
            <a:ext cx="7715250" cy="76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64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459" name="Group 2">
            <a:extLst>
              <a:ext uri="{FF2B5EF4-FFF2-40B4-BE49-F238E27FC236}">
                <a16:creationId xmlns:a16="http://schemas.microsoft.com/office/drawing/2014/main" id="{90816329-D859-490E-87E8-17EC65690DC7}"/>
              </a:ext>
            </a:extLst>
          </p:cNvPr>
          <p:cNvGrpSpPr>
            <a:grpSpLocks/>
          </p:cNvGrpSpPr>
          <p:nvPr/>
        </p:nvGrpSpPr>
        <p:grpSpPr bwMode="auto">
          <a:xfrm>
            <a:off x="392906" y="1820540"/>
            <a:ext cx="2422178" cy="2294930"/>
            <a:chOff x="0" y="0"/>
            <a:chExt cx="3444796" cy="3263900"/>
          </a:xfrm>
        </p:grpSpPr>
        <p:pic>
          <p:nvPicPr>
            <p:cNvPr id="19461" name="Picture 3" descr="tvb_logo_transparent_square.png">
              <a:extLst>
                <a:ext uri="{FF2B5EF4-FFF2-40B4-BE49-F238E27FC236}">
                  <a16:creationId xmlns:a16="http://schemas.microsoft.com/office/drawing/2014/main" id="{D7077700-C313-40B8-A35B-9B65B8F2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3900" cy="326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2" name="Line 4">
              <a:extLst>
                <a:ext uri="{FF2B5EF4-FFF2-40B4-BE49-F238E27FC236}">
                  <a16:creationId xmlns:a16="http://schemas.microsoft.com/office/drawing/2014/main" id="{D6C0D7EB-4237-43F1-AFF5-F1FD7A361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795" y="5728"/>
              <a:ext cx="1" cy="3252444"/>
            </a:xfrm>
            <a:prstGeom prst="line">
              <a:avLst/>
            </a:prstGeom>
            <a:noFill/>
            <a:ln w="25400">
              <a:solidFill>
                <a:srgbClr val="609BC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19460" name="Rectangle 5">
            <a:extLst>
              <a:ext uri="{FF2B5EF4-FFF2-40B4-BE49-F238E27FC236}">
                <a16:creationId xmlns:a16="http://schemas.microsoft.com/office/drawing/2014/main" id="{08D0F1B8-99B7-4921-BA88-D1961FD65863}"/>
              </a:ext>
            </a:extLst>
          </p:cNvPr>
          <p:cNvSpPr>
            <a:spLocks/>
          </p:cNvSpPr>
          <p:nvPr/>
        </p:nvSpPr>
        <p:spPr bwMode="auto">
          <a:xfrm>
            <a:off x="2938984" y="2372633"/>
            <a:ext cx="3754234" cy="169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3516" b="1" dirty="0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M/EEG Modelling</a:t>
            </a: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8141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5" y="1510926"/>
            <a:ext cx="1152764" cy="9222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713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M/EEG Power spectrum</a:t>
            </a:r>
          </a:p>
        </p:txBody>
      </p:sp>
      <p:sp>
        <p:nvSpPr>
          <p:cNvPr id="81922" name="AutoShape 2" descr="data:image/png;base64,iVBORw0KGgoAAAANSUhEUgAAAssAAADhCAYAAAA+oPiiAAAABHNCSVQICAgIfAhkiAAAAAlwSFlzAAALEgAACxIB0t1+/AAAIABJREFUeJzsnXl4HFeV6H+3qnpvqbXv3peyieMkzp6QfQ8JGWAYQhiGbRKWIcwD5g28GQIMGQYYGCYDDDskEBLClpDV2fcYJ44d23Fil3dZlmTt6lbv3VX3/dGSLDtSd8mWLTm5v+/TJ3Xp3LqnqruqT517FiGlRKFQKBQKhUKhULwRbboVUCgUCoVCoVAoZirKWFYoFAqFQqFQKCZAGcsKhUKhUCgUCsUEKGNZoVAoFAqFQqGYAGUsKxQKhUKhUCgUE6CMZYVCoVAoFAqFYgKUsaxQKBQKhUKhUEyAMpYVCoVCoVAoFIoJMKZiJ6ZpXg7cQsH4/oVlWd8aR+Z84L8BD9BjWdYFUzG3QqGYekzTnAf8K1BuWdbfTLc+CoWiOOqaVSiOHIftWTZNUwN+AFwGHAe83zTNJQfJRID/Ba6yLGsZ8N7DnVehUBw5LMvaZVnW30+3HgqFwh3qmlUojhxT4Vk+DdhmWVYrgGmadwHXAFvGyFwH/MmyrHYAy7J6p2BehUJRAtM0fwFcBXRZlrV8zPaSq0EKheLoo65ZhWLmMRUxy81A25jXe4e3jWUxUGWa5lOmaa4xTfODUzCvQqEoza0UVn1GKbYaZJrmB03T/K5pmo3D4uJoKqtQKNQ1q1DMNI5Wgp8BrACuAC4HbjJNc+FRmluheMtiWdbzwMBBm0dXgyzLygEjq0FYlnW7ZVmfAzKmaf4IONE0zS8cVaUVircw6ppVKGYeUxGG0Q7MHvO6ZXjbWPYCvZZlpYG0aZrPAicA24vtOJ+3pWHoU6CiQvGmYSq8RuOtBp02VsCyrH7gk5PZqZRSCqGcWgrFGKbqgpjya1Z9vyoUb2DC63UqjOU1wELTNOcAncC1wPsPkrkX+L5pmjrgA04HvltqxwMDyUkrU1tbRk/P0KTHqXmOzjxHc6432zwjc81UhBBH7TxMlqP5Hh0KM1k/pduhM5Ov10P5fi3GTH8vjhbqPBy756DY9XrYYRiWZdnAp4FHgdeAuyzL2mya5sdN07xhWGYL8AiwEVgN/NSyrNcPd26FQnFIuFkNUigUMwd1zSoU08iU1Fm2LOthwDxo208Oev0d4DtTMZ9CoZgUggOXl9ysBikUiulDXbMKxQxCdfBTKN7EmKZ5J7AKWGya5h7TND8yvBp0IwetBk2nngqFooC6ZhWKmceUeJYVCsXMxLKs6ybYvhJYeZTVUSgUJVDXrEIx81CeZYVCoVAoFAqFYgKUsXyMYNs2bW17plsNhUKhUCgUircUylg+Rnj66Sd46qnHp1sNhUKhUCgUircUylg+RujvH8Dn809qzFNPPXaEtFEoFAqFQqF4a6CM5WOIyXZHe+CB+4+QJgqFQqFQKBRvDZSxfEwhJyUdDpfR2dl5hHRRAHzpS1+YbhUUCoVCoVAcQZSxPE1s376NbDY7qTFC6K5l9+5t4+yz385LL62erGpvWR5+eCVPPPHIpMf19va6lrVtm2RyatvMKhQKhWJ6yOXAcQp/d3d3cf3113P55Rfy3vf+FZ/73GeIRgenV0HFlKDqLE8TW7Zspre3lzPOONP1mEDARzQaJRKJlJRdv34dF1xwMQ8//ODhqPmWIhaLomnunx/j8TgrVpzGE088wYUXXulqzEMP3UdfXx8f/vDfH6qaCoVCoZhmUin48IefZMOGJ5GynFTqddLpxxGiAZgDxPB4XuHuu5excuWjLF36tulWWXEYKM/yNBGPJ+jsbHct7zg2S5Ycx2uvbXQln05nCIVCyElEbrS37yUWi7kf8CbD4/FMSv7FF1dx5plnTWqFIJ3OEA6XT1Y1hUKhUMwg/u3fXmLLlg5SqdUkEr8gn3+SWbMu45prruVTn7qKG274V1parieZdLjpph9Pt7qKw0R5lqcJTRPYtuNaXtcN5s2bz4YNr0xyHvfPQy+88CxSwvveN24DKcVBxGJDNDY2snGj+8RLITQmmaepUCgUJTFN8xrgHUAZ8EvLslQ5pCPIM8/sBftF9PwWfvje6zh/bgNV5WWUN9cR640iIzG+fv15NJ11Jhs2rJludRWHiTKWpwkhJl/dQtd1155i285PWicpC0b5W5nJnDfbtg/47QYhmJS3/63Mbbf9kvr6ei644CL8/smVTVQo3mpYlnUvcK9pmhXAtwFlLB9B7H2r6E79iiV/Az8q/zl/6NDJ780ztEOS1iVVKcHVP4Prc7X8xJ5cfpJi5vHWtoymESk5oh7GkWRAKd17rzVNn7QBP5MZGBhgsh/xQzl+w3A/h5STf5D55jdv5otfvGmyah1zSAnvfOfdJJNx2tr+i3BYp7q6jM9+9tNcfvmV3HLL/063igrFEcc0zV8AVwFdlmUtH7P9cuAWCuGTv7As61sT7OJLgLpYjjC93IpRB5efey1bEjt5bfB18uFK/MEwQur05lPctLCfXEMX4p7JhfgpZh4qZnkamYwhO1k0bfJGn5Qg3yRuz1wuxxe+MLmybrZtI4S7S6KzEzZunJzRO1I0Y7Le+1CojBdeeG5SY45FPvKR5+jpkXR1DRKLGbS3v4uNG8vo71/MH/5w33Srp1AcLW4FLhu7wTRNDfjB8PbjgPebprlk+H8fNE3zu6ZpNpmm+U3gIcuy1h9tpd9qpO0c8+ubWNv2HCdXHs/jH1rHuo9tZdtntvHCdWtY+3ebePlDr6FFwNZy062u4jBRxvI0kEgk8Pt9SOnOoHWc/bHHR9YbLdH1N4dn+dFHH+Hkk092Lf+Vr3jQ9YJnPZcrfWN7/nlBPD45o/eOOzxYFgQCwUmVm6uvr39L1Mt+6aVVdHR8i8HB/+SCCy7gwQcvp6PjXv7853vI5VS5PcVbA8uyngcGDtp8GrDNsqxWy7JywF3ANcPyt1uW9TngPcBFwF+bpnnD0dT5rYjtQOW8as4OHsen3/nflFc0vEGm0l/JfF8Yh8mF6ylmHspYngZefXUDS5YsdS1/001eoGDEugkTeOklWLeu8PdkHMWO42Dbx75n+ZZbPLS2xqisrHRV0ziZhExG4Dgwd+5ctmzZXHKMrhd+JkNjo83AAJxyyqm8/LK7hI+bb+6kurp6chMdowwOOuTzbaz+1a/53Xf+D6cuWYIRH+Kss4KARiqVmm4VFYrpohloG/N67/C2USzL+r5lWadalvUpy7J+elS1ewsiHVhU5eOK8z5dVG5ZoAk0WLfu5aOkmeJIoGKWjzJSFhqGnHLKaWza9GpJ+VQKUqnkpKpa7NkjcOEcPYAf/QiiUYOaGvee5VgMyidZBW39erjkEvfyDz5YMGTf/W73RnxTk83q1Qb/8A8X8sgjT3LppVcUlX/qKbjqqg7WrAnyjncsZ+XK+zn++OVFx4x9CHEb56xpEiEKnuJ4fKikfD4PGzas5fOfv5CHHnrA1RzHMqH8g0Q8Dsu++I8k03F261FmZwIETn47Ap1169Zw9tnnTreaCsWbgsrKIIYxySf+EtTWlk3p/mY0EvRIlrPPufoN/xp7Hs6Zcyp3ebbyzDOPceWVFx9NDaeVN9tnQRnLR5nf/15n9245nBSmkc1m8Xq9E8o/9RScfvpmBgZGnAjuDLMR+81x3C39lJfDqlVw1lmSfD7vKmntppu8LFz4bW688R9dzfH887B+vWdSxnIqJXAcwWRafRfCSaCmpoZYrLRRmkoJIpHX8XqX4vf7XXvXD2VVbTJhNKtWwfz5Cbq7g4dU3eRwmI4yVAntVTyXSOacNkgml8Qoq8JIZ6jf9zDlSNavf0UZy4q3Ku3A7DGvW4a3HTIDA1Mb2lRbW0ZPT+n77ZuBtrbCuVsYmfWGYz74PMxbcB4E7uCxRx/nn/7prXF+jtXPQjEDf0qMZbdZuqZpngqsAt5nWdbdUzH3sYZhOHR1FbzE1dXVdHZ2MGfO3Anl+/ogHG4lkxkxEkpbW2PLk7n1SPf3dxIMltHUVEZraysLFiwoKh+LQX29ZNOmHa72D7Bvn6C2dnIWpm0LDGOyoSFiNFHPrde3q2sfFRVnA+4SLzUNAoFCop8bcjnI5yfn7u/uFqxYAevWCTRtaj1ApZiOMlR5JF9857/wwO5fUTbvdCIVzewYtNgT2kMsvJfNm0uHxygUbxIEB97s1wALTdOcA3QC1wLvP5wJXn7Z/b3bTcJ4ZWWIgYEEbr5y8nlJe3uUPXv6aG/vY9++PgYHh4a/twRSSqR0aGys4dJLT+KKK5YRCgVc63uk+cvzHQC8/aS/Lim7+PhLIAA9XfuOtFqKI8hhG8tjsnQvAjqANaZp3mtZ1pZx5L4JPHK4cx7LGNkk/nwcgIULF2JZW4oaywDZbIZgMAJIV57JQr3kyenV0fEajY3Hc+KJVTzxxCMljeXnnoPTTnueVOoS1q1bx4oVK0rOoeuT98bqurtjHqGvD4JBZ/Tm7ubGPfJgYRgewMFxShvLtg2LFzusWwdFFgZGee01CAa3Ul09r7TwMJoGhlGIpT7Ukn7HWhmqe/b8is9d/HXOWf7u0W39qT6WfHseW7a4/3JXKI5VTNO8EzgfqDZNcw/wFcuybjVN80bgUfZfs4f19PiNX97mSs6tq8LjNchmXDoEhMRX4eCpzhIydRrPC2BWeNDGJJg70qGrbRd3rdvCT+7U8OYq8OiCOXNqaGqqZvbsKubMqWb27GpqamqOai32NWufAgGzlpxVUrY8VA0aOOnMUdBMcaSYCs/yaJYugGmaI1m6Ww6SuxH4I3DqFMw5YyhUqnAvb2SSiOHbT319Ay+9tLrk/qWUk5oDBLoOiUThbzdhFdFoN4sWnUIwqJNxccNLJgWZTBsnnPBetm2705WxbNtQX++wZ0/BK+uGyYZgvPQSnHVWwZgvzFl6rOOI4YS9gqyb0m4Fz7IklRL4fKUN2Z07BUJYNDRcPqzXUQuruBX4PvDrkQ3FHnBN0/wgcBLwHeAzHOUyVIuoPsBQBqgKVEMZ7GvvOFpqKBTThmVZ47ZQtSxrJbByqub5169cg3AZ1ueGEc+yGzShUemvoiZQi6EZ9KZ66E52Df9005vqYVbZbN6/5FT8l/tZ2/0yr/dtIpnO0dO+l9d6d7Buq0FmtUZmQOIkbURexyODaMNmjWFIgkFJJOKjubmGZctaOO64ObS0zCoa+uiGrW2rQECostGVvABCuuAvf3mBM888+7DmVkwPU2Esj5ele9pYAdM0m4C/sizrAtM0D/jfsYxlQf/2Qc68JOjOvQgY6Tj+eF/hb8Mgny9uNBkG0NWBrBvZUtr4s21YsABeeAGqq6vYt6+TlpZZE8q3tUEkIvD7DVf7LzB2ldC9MXv22fDkk3DZZaVlD4VEQlBZOTlv9MEPIm5rTQvHAQ0CgQDxeJxwODyhrJSQy6Xw+0OAg+7C9T/SwMQwDt2zbFnW88NLt2OZ8AHXsqzbgduHvVgXAeWmaS48Wtn19WL8mDERhmR7/GiooFC8JXi89dEp3V+o10ci4c57KpFIWXC6pBMetFQ9TrQBO9ZMwF5BwKlltdjNqqa/4K3fSXm5JOQJcfq8MzFXLCHsKSPjpOlP9dOX7qM/3Ud/qo++dB/pfKFqTi5XyEcZiiZ4bV83f3lhE5m7NZxoHk8+jIGPsjLJ3LkRLr30RE4++YSi9/CxtA9udJs+BIDQYXFLNV/+8v/j5z//dcnVZMXM42gl+N0CjO0Q8aYo5jswoOEzbEQ0iqytLSmfy0F15yaCfXtHt7lpguF7cTX2hR8CIq700jQoK5PEYoLTTlvIrl07ihrLa9cKliwRjFRZc2ssOo6NEEwqntYzyUZGUsLz2R/yzI2b+f73v1dSfrKJjYUxky+X5zjg/+0dZD74t8yfPx/LsorWdZYSvNu3Uy2eBd7uUq+Cl7vwdkxpSb+SD7iWZX2fgkf6qNJQcbBdX0ALQD6vljEViinj6a9O7f5CPnBpLCNB12ButaSxUdK4yKGxwaHWF8XT3YnWvYV8Uwtbch9gzcsGe9cKBonzUMVaHq5bie0dQPOm8fkkPt8bHR4CQWWojLmVESLzKqj0V+I3/GTsDAOpAfbG99CfGmBoSLC3tZOb795C/nt34s9VUBkKsnx5M1dccRLHHfc2PON8aQ0l2nHZvwoA3QtynoHcBt/4xs38+Me/cD9YMSOYCmPZTZbuKcBdpmkKoAa4wjTNnGVZRdtyHWppm6NVsiQSCZHoT1BTK8DFnGvXgtmcZ5XlHdWxvNxfUl9/TRW1XRuprb2SSCRYUr6sDBzHg98fZvnyJWzZsrHomGCwEBtrGGFqayEU8pScIxQCw/ADYSDg6pxHIlBbWzAC3cjnclBZCSKxlXguhK7nqKqqKjqmrAxqaiT+QCF+zc35LS8HnnkRTn0/tbVBIpHSxzO//Rl6587CHwmzcOFCtm1bWXRMeTmQHqLZ20coVEZ5eek5Ck6OwjnWtNLv+0zgUHXMZgtx4qcsO3fcfeh+cGTusM7BTD9/M1k/pdubjy8t/T1IiSi0bj3wB964bcx2MY5MWdjHUCw1/hjkgXPZDiIWhR4KPxuHpcojOI2NOHX1eNes5qTdd3ISgD9AbvkJdM0+ha29bycaheigIBYTRKOCfP7AxHYpHHplnHYxQFaPooX6cQJ7yfr24XgG8fkkXp/A75csPd7P6afUIxDEs0P0R3Ns3LKZlT96HmefJCLquPyiC/m7vzuPSKSwgpzJpycXfhmEPYkYD/z2ac65/IJDf9MU08ZUGMsls3Qty5o/8rdpmrcC95cylOHQStscrZIltbVlvPZagjprPb2nLkRSOrlg3TrBuyIZsjlJT+cAGAaxWLqovp5YhmggTGXPPnp6hhgcTJU8vlhUoEe7yNTGGRyURKPFxwwMaNTWQiwWp6dHkkjkSs6RTAogDcSB4scwqldMcOvT9/C/t97NpZf+uqS8ZUE+0IXf8hA5eSl//ON9vOtd7yk5xy/+cjcboo8DH2BgIF76fMUEpLLMX3UXPX/1XmKx4ucrmQRj33YSdU0Ed24kGFxOb2+06JhYTKAn81Q0ZHjiiaGS7zsUQkpsu3COvd4sra1dzJlTX3SMS6a8DNUIh3rttbYmQEB9y5nj7sPjgQz5Q97/TC9lNJP1U7odOjPZkLcXLCpYmOP+DAsJgWQiGTEqgxBQU0a2PzH+mFE5RpbMkGXlxWtpnjVmBS6ZxNi4gebH7qAlFn3jOHHgb+kPIMNhZCiEHSwjoYUZki3E5FL6c+X0x8P0D5TRP+QlNgT7RDeD2g4GxQ5i2h40j4fZZ4TI+brI0MYfrO9x20f+h1rnTO77/b+QyzoYLiqEjOApg47+FGU7d7hKIFfMPA7bWLYsyzZN89MclKVrmubHATlOrOOMbREXj49489whJRi1EWJtg5S5CMPI50WhuoE/SHpPD/75jSUvnLrtLzC4yITR/iXFT193Nyxoe5o9rRuRLh9gNU2Oxk5PtpnJZHn26Wcoay59rgC2bYP0vNUcX7uMV7I+V+1ChYDcnh3UZmPs2OEuWQ9AR3P9ydy6FRrqYHP9fOasXwMsx3FcDJYONdWSp/YK16Eu3jt/Tfa69zFv3kjllEMylo94GarDpb2tkBhUUT9+tZCAV5AWkv7+/pKrCwqFojT2246b2h3WluF4j9CDSzBI/owzyZ9xZmlZKSGVQiQSiPgQIh4nlEhQlhigOd6GSO/fXnBJD4+xKXyB5CW5BMTbDeKJFtqTVbyqDfDUkg5eiP2O93zEi5ODgPC5Vj9UKRh4Pce+5+455PwTxfQyJTHLlmU9DJgHbfvJBLIfPZQ5HnnkIS6++DJXiVGHyrPPalx5pfunPiObpGZ2kI49aczSxSAKSEnlrCBbVw+wfH5jyQvHSA9hB0PIUWOsuPyWLXBSWSd7/IHRJanS16bAMAxMU7JlC7i1Gm07j667b7QhJQgpMDx+kskkwWCwqHw6LdC8OTy6D3AAd0lxRtteqvRB1q93H3+NAPtg98QE7NolOLFZoGs+9MlUKdF1DGGjae6qdBTiUKqobl3HgitNHnts8lUXj1YZKoBUKsPmzbtJpXJ8/OP/xcc+dh2f+IS7JiJ72/YU/X+Z4WFAz/Lcc09zzTXvLiqrUCjewggBwSAyGHSVSzQRPsAnJdVCsDyf54PdXWz5811c+cQt2Gnw+90/tNdUGgzGs7xUNoiwbTKZDD6fe2NbMf1MqiDZdBIMhtm48chVsIrFoHWwk/6E+4z78EAbnoWzh0MSSjOSSFaxsJrEVndlsKQc3rc+0mSjuHxXlyBSJofHupqiQEcHS+r62bpVuB434rWdzJOyEIJ5S5fz6KMuDb+eHvRHHsJ23D0kaRpITUPXNdJpd1NE2l7Frq5Gx92Dkm2DZ1gdKdy9L/sVHDmO0gNqd79I9oQVlLVvIxg8tC5+lmVdZ1lWk2VZPsuyZluWdevw9pWWZZmWZS2yLOubk97xONxww6187WtP8r0f/IVl/zfPrX/8JWmXtUX3tO8sekqqDT/CB0888fhUqKpQKBSlGbmxGwZOUzOLP/V5fnLpzWgeqK4v3otgLM2yDGSO9W9rwJ/J0N6+t/QgxYzimDGWvV4PqZRL6wdI5VP0JHtcy7e2Cpad3M+qTZP4EDsOs4K9DA64tC4dBwSISDme+CBQ2tAUSHRdR8hCCILHY5BITFzLUgjIZJMYPh/eoUKJOlfG79atBJ9+pOD9dWn5Od37WJW4y1UIwkh4h7ZxPXowQD6fLTlGCBA7tiEiFa49uMOnGKRESncxJXUdr/IHZx37RJ+rMBTbFuRyB+rv6hyPxO/lcq7OcbivHZqaeDm4YXiOGRvBBMDLbY+w8FPbedsn9nLzFV9h0bVBrr76m3zjG78mV+LEdvbsLvr/Bk8YAvDqqxumUGOFQqGYHBd9/MPoEpqaml2PWZyrRvoctm8fwK9ptJVYSVPMPI5W6bjDIp/Pk8glSObcJ/zFs3G6EvuoDbpbhkkmBb4yyKTdGYpSAgLaXrqHQPdcYEnJMSKbRYY9kMuhac7wfoobQKM2ldBxHGhpaWHXru0sW3bChGN6UkkqzzobY9Vq4MrSeonhln9eA52CMVh6DGxZfTfGCeehly8vKd/aCnPCvawbiqPn0zhaaS+uEKBLgT2J0nSaBtlcjjmikm2ZVdS5CSXWdJrL5rDDY3H8vtLvia5LeqMJKufORcpBV3oFO3eSiZSTM5dQ+chG+ua6GCQluwZ30eVvG3k5o0nJAb5y9i8B+MKzn+cdZ5/Jq4s30bXa4Kqrvs4737mYj3/8b8ZtkNPRva2oZ7k5VItjdDA42H+k1FcoFNOElJLuZBe7Y7vZHd3J3ngbzeEWTqk/jQUVC6ctzjfv5Nk71Mbu2C52R3eRtTN8aNnHkA401rnPHzkxaOKp38G6B1+hwdCVsXwMckwYy888s4Vwcz25Lvde354egQxKoplBIr6KkvJDQ5JwtebaIMlkQDNs1hhdzEtX0NfdTXVdXdExvtQgmTov6b4Y4K6Fne0IHMehLAzt7bBgwWKee+7pCY1l2xZ0DEapPn8+icc3AS5DBKQEOZIF7e4kJCvDNMSGyJZ2EmNZcPnQ0/zh5FM4ZWcPrQ2lOz1JCWgCWVdNsL8dgqWf5KWEaDTOsqq5PJFpZU7AWzI+OuPk0IRGeZnD1q2ljwVg38AAdaedQc52ZyzXta9n9/L5sGQpVXfc48pY1qRDb7qHZqeWaPQIZ15OAQnRw3+8+DUMYZB8/HM8ueJH/OSvvsHKlgcJnJbm1ScNrr76K3zhC1dz/vlnHDA2OrirqLHcVN6EEBsQeYcHHriPq6565xE+GoXizc3WfqvQHASJlAf9Hi71NtH/9m9jdFt5wkfvQIy8kyfv5Mg7NrbMD78e/hl+nbHTDKYHRr+cBIK6YD1zy+dxauPpvCv81+yNt/Hyvpf449a7AAgYQU6oO4n5kQVoQhv9EQjE8G9NaMNFNwS54Xky+QwpO0UmnyZjZ8jYadL5kd9pYtko0Uy0cMwHoQmNlvAs5kbmcdncK0jnU3z19x8sGMuN7mOWz7z4QwTSD5B4zWZfaog9e1qn5k1UHDWOCWO5tzdKt8+hrES3uxFSKUinYUB0U+GrcGUsJ5Owa1cbvmSeg3IVx6WnB7o8r3JCeAF7vTme/ekP+eg//COVlZUTjgkOdTJY7mOgIwoUjLeSCX6GRn+6n2CDhy1b4aKLyshkJrZOdV3Snxyipa6K1GRyIaXkgcQaCL/XlbgnFUPoBktCVTzf2sa7c7lxi7ePkEoJdsnd1FQ0Y7Y3syr+bMk5hABHOrBgMeXr/4LT1OBCM8FANEXdaacQbN3J3HMuYPPmzRM2DEkmwQptZ0HFfEJso7dXQ9dLP110x2Isb2xizxu6uo+PZueQHg94PEhwVT5IDieznls2jz+tW025q5mmj1Q+AU/ejO14uOE9eX5230f598av0hBs4LOnfo5nm55i9dsl//mjF7jnnsf5j//4LKFQCIBYoru4Z7l2DlLAxcuO59Zbf66MZYXiIEzTXAL8I1ANPGlZ1o+LyVuP3VYwNBkplzNiuO5/rUneICPkOPIS7FCAUCKHIXR0NAyp4RE6htTQhYaBhkdqGELHI72EE1XEkn3EMlEGtQxRsZsB8QwvkuYxkaHaCbBAVnCJqKa+bhHxxhrWZjt4vmMz0tCRuo6jCxxRcO840gEkjnSQUuLRvfh1Pz7Dh0/349d9+I0A5d4ItUF/4X+6j4gvQpm3HG2cLiPavk78v/olntW/RaTTEB2k5QIDbxYaG2tcvzfV519M9dOC1uwAeb1Q1UdxbHFMGMsZkgSyYWIxd168eFyQyiep0puIZqNM3LtuP4PJBAF/L6msO49vVxeEnS6qZ53D2uxztMxuYuPGDZx33vkTjvHH+9jk7acruQ8obfjlcuAg2DFgsbu8nIF+AciS3ekS2Ty/230np4uCp7tkybVUipiWZW1+N4WiHqWNxYbNT5NrauKymrn8rm0327dvY+nSt00ob9uCTZk1drl7AAAgAElEQVQ25oRPx4teuLuWwHFAk+70GUF0bSQtPTS//Vz8G59jwYKFPPLIygmN5fZ2SAWj1AaXoufb0ZJRHBelUaPxOL/bdQdnU3w1YRRdg+EEQsn+v4siC56bk+rr+WNHFyfP8ORp24H/+zlJwJsi/PnPEF56Lb997JukZ7dxa/wOstogVy+9hGVf2skDjw5x7XVf4uc//SL19fUkMtGiKyCzGhcBcNOl53L2d//3KB2RQnHsYFnWFuCTw82/fgUUN5ZDqTG31jEX38HbDrguJ94WCOZI+Q/K5ZhAXgqJ0RIiUlZLJGQS8UaI+CpZgI+qPT1UrdtE95JZbJ9Xyf1Du+jqtiC2Bq0jBqkUmuMgbRvDlgQcjYD0EMAggIeANAjiwS91AnL/tgDeYRmjUCp0rEbxOFpHO/reNsTgAGSzo41X8pVV/CYUxu8xaKtMMLQ6jrChoWESZTx1nYakQWdNmtRewWBvr/uxihnBjDeWpQRH2pQZFfRKh3Q+jd8o3gAkGgXNlyRg1xDN7XQ1T0zu5bTqFp7b565KxcAAhLUkRkU17Zl9nF1/GrGhaNExvsQgHT6bZHZoNAC1WHxseztEymykgC5/Gm+8F6gu2V5aOg4hI8h63xbOoHQ76sbW1TxRkeV9/jN5JP0yc1y0pPY6GYTHgz9kUFHTzI4d24say7oukUIMx6tKV95bbUzpY4l01Rp8sOd+muadSjASwbEZriIx8cNCRweUhQvvgz1vPrMefJ625aUN+V4S9GR7kMKNtxsYXir8+cYfcypVhEJhent7qakp7p2QUuLzSqTLiivTSSBoU/NfXwUg9ckbOfH2W1n0r6ews7OBhx76ZzKDDo/NXkm+ZQeXXNzMC/UDXPWBz/Otf7mZtJ0qaiw3zinUhN3ZZ2EYBlJKVa9U8abENM1fAFcBXZZlLR+z/XLgFvaXe/zWOGOvBj4B3F5qnn+66pYp0xkmaBAjZaF8UC6HyGUhly/8TqXQd+3AePQljK2r0fr7CzWPPR6cikqchgYqXtnAkq4uQOI0NpO55HJyV5x/QDm4vJMnnU+RzKdI55KkEgNk4oOkk4NEE4N0JQdJxfrIxPpI93WSifWSziSQ+ezwV/CYkqw1Xmj0IEMVSI8XfD5imo8/374WHwEGfZDOwKXVJ+MJvULdJGKWARYNBnl1WYbE+izWpn2Hc6oV08CMN5aHhsAfAF3X8Hn9JHKJksaylNAzkCEQDkOlu/jblBxiVnUl6Wwn0rYRJeo5JxKg6Wk2p3bR2dPB2aedwT3PP1N0jJA2UtcxhJe8KO1ZbG+HM+o07AGJbGym5plNwHlFx/gGO9nlTXJW3Qqe1K2ScwAEYj3I5nJOqjqe37S+zJyqiUNJAHp7wecZrnssNLyhENmsi5haIYZj3QSO2ypoEqS0MaRGzsmSKxHuMeD0ML9i8eh8pejtFfiDgryUiIoKfKlBfL7SdaC32h188rgv8sxDv+FSKF3WTUJbrJVMOo3tVLNo0SK2bt1MTc05Ew4RgKaJ4RrQM7/rU5UfEp//AgQKqzOpj32c4A+/x7JMhuPKI+QuPo0t4fN56MmreHVoHdqcHt72qQSf/fpnSOdyFGuIVTGrEBq1jV50XScWixKJlA6vUiiOQW4Fvg+Mtjk1TVMDfgBcBHQAa0zTvNeyrC2maX4QOAn4tmVZ9wP3m6b5AHBXsUnKPnzdga2uYZwW1zDSqnrkR4y33XHAoxPJjeOYEAJ0AzQNqWuFZHJdR/oDOLW12PMXYs91Cm06ARkKY89fgN7ehujvKxjRErxPPErgrjsgk37jvb1QxgkMD9LrYaQBgBQCvF7w+XECc8G7GHw6siLIaL9qw8CeMxd70WLSCxfz5AvPcf/997Jjxz72tO+l6oLLOOXC2XzkjKuo98znr//zNpKvd1Jf79ZRUuCMoROwYht5wZulPWUVVk6PmXpkihlvLOdyAmPYbhWIcYPwD0ZKyHl7SMWPQ6t0533KyzxeQwdfPdGuXVQ0LSwqn8lAVs8w219NljyGprnydAkB5b4QvVrpmKWeHkGwMoc+oCErq/APlS6FV9lp8XxQcmLdCp6Ud5aUL1C4+eXOPoeKF7+GrBw/ZGGEtjZorNXRR2PWNFdJhMlkjvJKDx69sGTvTrXCzbc534CsMdiyZTPHHz9x9Q0x5vOhaSPe+4knk7JwwxKiEIHnoFNbW09b2x4KIYDjo6Exv2Ih9/ui9PaW9t4jJR3xTj624O950fMnrp3zTjZt2jiheDQ67I0f/mJynEIIzkymtjw0aigDOPPmk/z8FwAQ0UGMtWtYvuoWlmcz4NGxelfwRO9Cnl/4XVJP2niKfIh8ZZUIYHOmB4/HQ09PjzKWFW9KLMt6fri75lhOA7ZZltUKYJrmXcA1wBbLsm4HbjdN8zzTNL9IoZ/Gg6XmcRqbQGjDIRIHtqeWB7eynqjF9Zht3pCPXMplIrLjIKuqyC9egr3YHNZlgutfSrTW3XheWo2zY1uhVv1ExvIIXi9OWRkyFEaWlSPLy3HqG3AaGg5os51Op1m/fh1//vPDrP7Rb+jq70avDlB93GJmvfM4rjrxGj508nsJeUKj05yjfY6YZyXV1dXujnWY5hM+Rnn3x7ErBaIzxw/ve5JP/9WFk9qHYvqY8cayHE4w0DTAEa5aHgN0dQ8x2LeNZW4ClgEhCkkBzakIuwd3cWIJY9lxIE2GJVVvI67nEMlEyUoahYdwSdhTxpA+Ume5uPxOp50afy14PAgX7thAog8aAhi6MW7CwvgIbMeGcBiPLD1HezucUAd2l5zUo/Ge9m6uvewEmvo30b/D3UNM30CC+bMrCeVzbKvJs337tqLG8tjgOOmijLgQhb6AthAITQdsmptb2Llz+8TGcjKJM+wGrawRvPqqi3rZw2EnS6rfxn2en+Lz+YrWp96zB2prxhyLk+dd7/qbkscznSz2TrwsKSMV5C68hNyFlxQ25PPM3fw618eHSN9Zy5cT2/EEJn7gEJqG8IKV9+PN9dLT083ChYum+hAUiplKM9A25vVeCgb0KJZlPQMUX94cQ+Ib35kazYYJ1ZaRPDgMowS2XUiyju8TJBKFVctnX93Lmj2vsqRhNh+6fCnz5wmYO4/M3HmHpV8+n+f111/nrt8/yPMvPk93/z7yZPCUhalZNI9TP/J23n3uuZzYeDxhT3jcfdx/v8HVV+dZudIZtwRmMerecQ43fzjMEycI4jt6+OEPblLG8jHEjDeWbRs04RAMCfLZRtrb9lK/tHiskO1Itm3YSsQOcDzFQwpGEGi0pzqRWiXZmNvge4GmaUiPH9HXV1J6ZMWqMdxCh7FmdB/FeD29l1nly9GEwHZR104gcYa9nEIUbkSlDDmJQB8eozuFWNBi4Q7ZrMDOJ/H5POAxELkk4C2pWf9Agrlz51G5ZRPxDaWPxTPYSU88w2WLTPpW9hIM+ks+LOVFfjQB0hkOXSgV6yyGK1NUeSvowuL4hkZefHH1hPKR/p3YwcLNNFgVoHdTR8krSUqJM+wZ1ly07W5rgyXVIGKCnLmEqpUPHdFW71PBsnSje2HDwD5+OTbw0bm/4stPLsaTLX4S9QBsH9CpzmRobW3lzDPPPjyFFYq3MN//fghtyuMAXGRHM5KL5NA6tJ0dqXV0O1twMlEynTsQ+7rw23m225I/PBDG07SEyorjObHiYhZElqBrAsOAUAiCwcLvkR/hSdPWu50t21/hlU2r2LljA9GBXvKZDCDxBEM0mfO48ob38LdXXcbylkWj333FSKfh5pvhz3+Gp54CTdOorZ34WMf7X+3FYWKZAJWNeXKGhlOdobe3naVLS/doOBYpdn6ORWa8sRyPg5HsoiLfTKBpATu3r2LF0uJhAql8AmxBfCiGpPRSbS4HjshQ6a0gLzJI6e4GMtKJOuf1F/pllyBJCr+ngoyWwXZZ4cHBwWt4KfOWExWlazOOXY0KhwS7dpWeQzgOcrg6hRSC2toa9u3rZNas2ROO2dS1l+r5NeROPIny394GVceVnEfXBUKI4VbREtu2ixqAlfu2MSB0Ghoa6RstVFQcQxqjHn5t2LNcLJ640B67sOcTaldwh+9xrigSEw1Q3r8HvWL4czW7mfBzm+gt1flUyv3hIC4eetJpgd+bQzoOLFmK/4+3lRwz3Sz2uHswPRhvYwORcvAMFC/34a2Bvl2dLA4E2L3bXeKuQvEmoR0Ye0NuGd52yCy/7AXyjk3eccjbDrZtk7dloT6y4xT+tgt/244zZruN7Uhs6Yz5v43m0eiLDpHMpUjlMuTyDrkcSGfsal/h3uc4NonOfdDWg5EYpBKbcCiMaS7lyhv/gZNOOpnu7i4efvhBXnjhOfZsXMfTyR/zVCRAqK6BXCJBdihBLpXCzuexs1mcXA6khqEH8Acqqa4yWTrrBmaffCYB/6wDQ+V2wh3fgzvII0Se8nJJRYWksrLwU1UlqayEigrJk0/qPPigQT4Pf/pThv/3/3zYtnxjMuMw4yY6DlNZH6FKdtODRnh+mK998yd87ztfO5y3cUZS7BzMZIoZ+DPeWHYcGMolqQ752J5wXBkavbEhgj4/+aSGnS/UXSwWkpBKgW0MUZEKEwxqxEv3yyioMVJaxuNHG+wrJGMVoc8YoMG/iHax11WMb2H3GlJK5pbPYZXxYulBY6iolOze7UJQ1w+omdnU1EJr6+6ixvIrfbs57pJ3Q8tsfIkhSpd3O/B9C5RF2Lu3jTlz5k44whfdg5hVicfjwUErmRQ4UiB/PwWdSsUTj/iqK4OVZLTSLdWNxBCyppBk6lRXEUq4a6uuu/Aoj+WVaBs1lXWjiS8znRNrFh/64Cz4huMCJ8JfD/E1UULhSjo6DstOUChmOiOljUdYAywcjmXuBK4F3n84E9z22xfRKFTxFGI4Ad2RCMcGxy484Nt5HCePlHZhmVc6OHYeOSzjODbScXCcPIawSaeSCOkUfpwsup3DtnOjVZ9GDkgH5tfUcs4VF3PRRZfS0jLrDSugs2bN5vrrP8n1138SgN7eXp544lE2b36d+vp6GhubqKurp7KyiurqGmpra4usotrsv9MfiOMUCgkMDAgGBwX9/YLWVo21a3U2bNCYPVuyaJHDjTdm8fnghhuyPPPMoeWPOJEIDekOtmhQlqtk3Y4dh7QfxdFnxhvLUkI2n0NDEosNuWrm0JeIURkM0BfNk+x3iNcNUe6LTCjf2ysQnjgVQ1kqKyRu64Xvz3XQsPPgiOLe0l59kOOD9eyVewv1Jx0Hn89PPB4nHB4nRsrZ3xJ7fmQh93lLKyYEjDgwfZ5CyEQpHLm/hF1eQnNzC5s2vTqhvJTQmuzlHbNOHD0JxZLo9is3/LuhgcZImE2bNhU1lvvkIOX+greyrg6e74CmIrvP54cT9YZ1GokJLtn4BTF6G3VzGLD/eKWLz2NBCa3088RYcQEvDGzlvNM/DhS+u2Y6LWfN5lBL7edsCJZoHlReLoil0sgaSTx+7HktFAo3mKZ5J3A+UG2a5h7gK5Zl3Wqa5o3Ao+wvHbf5cObR21ahaRqaVihrWfhbwzA8GIaOx+PBE/Cg6wZerxfD8Be2ebx4PAYejxfD8OD1evB4PDQ11SKEn2AwSCgUIhgMDf8OTkm4R01NDe9733WHvZ+D0TSIRCASkcTjkt/+1kNnp+DSS/N8/es2B3+dz58vqas7NGNZRiood8Jo2iDOrhYGwq+yc+de5s9vmYIjURxJZryxDKAJELYNLj1z/f1ZdE+OnB5Fzy2lN9lT1Fju7hZU+BKIfJ6IcOjNlE5yy8sshjBwHIdgQKNv0KZ2cQMdHe0TemSHtAQNgQZ0XUfqHojHqampobOzg0WL3uiVMzIJKPdABnRdd1c+bMw17NF0orkUXq1U5uF+j6wmRMnaxAA5ctRF6oaHH+wEGYd0en8y4KmnUn3Pn8hmiydsdHp6qQkU5qitlvT2QmORY4nFCk7YkRvz/moYE48ZqYI0IjNyYyy2SlCwe4fnEKU/k319h+AcTibpig6xYNZwoqnmttbe9KHP2Z9Ne9PzX+SKeVdxVvPbx5V1pMOrPRt4ePdDtMZ2F4zlSO24siOUCR3sPO3ZBKEhZSwr3pxYljWuRWhZ1kpg5VTN8/Of/2qqdgUcu0vvADt2CO67z0MmA9ddl2P27CNTecipqCRQvRjh2YNnKEvT+RE+/5X/4Z7bv31E5lNMHTPeWNYyKcjl0Pp6gdJFwBMJ6OrYzYoVzSQGkuwd6KFJFo+FHBiASKhQ2SFg62REpuQ8A9l25moh4vEhamqC7O3LUFdXR0dHx4TGsiNssMEwDLKBcrTODpqamti1a8e4xrJnqB9Z64dhdTQ3rkkpGYk4Oc6YxZ3JF1k8fmLv/iEiNxrfO7YNSJEpkOz32ArhlPTelg3sxgkMK1JejkeWLjHUb0SZ6y8kP4TLIZsEijRYbG2F4JiV/EO53TnD8erFKlXAwY8GxWU7OqCmenLaRPp3ktS9RCKFhzwhDHI5l2WZponUCcexZutfeH7vs5zeeBYP7bqfFfWn4EiH/nQfu6I7sfo3053sRhOC42qO58aTPgvAn+zfUVZdvBtiQ8JgR5OgJ5lB147NL2WFQjH9SAmvv67x9NM6/f2CBQscPvrRLJGJfWpTgtPcwmJ7CM0H4WAPAe1CNvsf4w/3/on3XvOeIzu54rCY8caynoqTzOUJV1bhlC44QU8PeLQk3lSSExYt4S+vbeD0U4rXj0ulIFiWRobC6ANJV0ZWKtNB2FtGOp2hpiZI344ciyMROjsnjqW0cUgkEvj9fvLBckT3PipPWDFhvd1wrINUVQ0M5w46bjQb4xGdu/B08qtWQbi56JC9ejfVgULNSL/jJZou3okQDjQWDWmQs4s/YJT3tCIj5QdsK1lqj4KRCEAkgqd7D45vYsu/t1cQGNNHRNqlwzAcZzg4cDScZGTMxHrlyB0QG13qEWbPHlhQnoN44bWhF6qUFCPcuwcqIqMVSWpzVbQO7aaJqhKzTR+3bbgNb8Lgb2suI3Dvn1mwYgU/3vADNKFR5a9mbmQe1yx8D7XB/R7kwP/8F75778aXhUhN8SL/C+LlvBAYJJcqJ5WIH+nDUSgU04DjwPbtGk1NDuNFJx7qPi1LY80anfZ2gZSwdKnD+9+fo2qSt9Rt27YSDBbPr5gIe+FClry8FqmBjPdyKjdgn7udf7/tv5WxPMOZ8cZy1skhHIF/aIhUKkc0M1BUPpUCXc8j4wOcMauWB1b3FV2GLyARmSx4PYhsFls6hRIZRdbOM7k+KoMVJBJxaisixJwEdXX1rF69alz5XA4MTaenp4fa2lqy7d3kumOEQiEymfGTynzxPlKVFbC78FpzUTcYKfeXmDtuOcEH/whNExvLuRzs9XQwp3IFAIuzc1jfvbb0PGM8ry12I7tje4qKezNxqN5fXq6E4xYAbYxBmlt+EmV/eRa97sQJ5eNx8PtgxNPrwUsyV8IqzeVIJpOEqw/s1lfsI7PXs4/6YGGVo8oXoVvuBconlM9kBHtCHTTIgue0LCQoldfhS8egZr8bfX6uhS39r3EmK4oPnEZef+5uwgMZtvj9ZJbOxbfxN9wUPw1d92C3GDiNNk5tN06dQOtsJ/TNr0MywW4G0Gyoqpz4HAIsdRbin7OG3l05QoaLLFyFQjHjSadh/XqdNWt04vGCo2L+fIeHHzaIx6G8XHLuuTbLljkly/rnctDeLmhr09i6VaOnZ78rwzQdLrwwT0vLIcYbS8nPfvZj/vjHu/j0p//PIe3DaWxifkrD0QSh/j4+8J44qVv/l7WRU7j9kV/xwcs+dEj7VRx5ZryxnHSSBDI5nPkLqHlmA2250h6lbDKBLxjARx7HlqXrDEsQmTRIqC2PEO9JIYZiyKqJO/Rk8lHKvGV0ZbM0lTfTqa/FMIwJl+8zmYLx19vbzYIFC6mo8zOwO0O1rjNRjpg3l0QEAsCIMe0mDMNBHzneQGC0hvBE7NsHIpQb7VBUp1exabAXb7G5kknsMVkPLfl6Xk4XN7AFDoyJ73WQo/WQi40aTRysr0e3U0WlpSw41keSQBeIOtbufqXow1JwsJ3tts7ipkLqoJsqJbuNDprLC0b7yfVn8Afvf1HJ8RPKOw5sznXQEj4FgNl1tWx49VX8xUpTH6RIyAnSlS8dHjRVmIWOLP8IVANPWpb141JjrPhufnj9k0SCVYS+9mVeuuD9fM23C2lnELFXaIy9xtt2aZx4xyPU9SVxyiN8Lj7Ek94kThYqyot7a+bNPhevvhpbzzE4OLO7GSoUb3Ucp+C8SiYFyeSBv6NRwebNGvl8oRv1SSfZfOhDWcrHeV4eHITnnjN48MFCWdBgsGAUHzwXFPxbTU0OLS2Sq6/OU1srXd3T3fDzn/+Y9va9fPe7P2DZsonv98WwGxpp0auRSMrnLmHnFz7Dl2/8HJt2P8C//fBs/vbSv3PVCVhx9JkSY9k0zcuBW9ifpfutg/5/HfCF4ZdDwCcty5q43MIYpHQQaKTKAtTpXtKx0gaDb6AT4W3B4wWEhlOixIEjnULrZk2jdm412fWJkq5PJ5vE4y+s3wQ8QbJi5Oodf9zQkMDwwsDAILW1dVTXQN9aQamGma5CL8aQ0tLoY0IxhCxukLa2gtefG71AqyoE/QNQbEG8om87Tnh/PUKv9JauCnHQe+B3vGRKhG4M15sYfS1k8ZvIyD1mxDY+afGp3LV2DY36xLHugd7tRCsMGhoKDTU0MZLoVyR0Q0i8eiEOviJYQYoUVYKijVwK+yw8LJx9/AV8/5FHWbDAZXvJgmIczXbXlmVtAT5pmqYAfgWUNJYzMk8kWIXWtgfv449w1ssvcdx9DyOGYhhPP0H0dz/ldaOf2985l4H0AH2zFvPHW55Avn0BQa2ccLhIQDrQcM47YfW3yIXSJHt0MpkMPl/xfASFQjE+3/qW9w33zEO100aM2GTSO6ZKFPj9EAxKQiFJMFj4OxCAOXMcLr00j7dULyugogKuvjrP1VcPV8fKwtG+7J966gnC4TK8Xu8hG8oATlMzZeFq0AVUzmPdillc+PKL/OrSXsz7juPfb/sqN33k36ZQc8VUcdjGsmmaGvAD4CKgA1hjmua9w1+2I+wEzrUsKzpsWP8MOMPN/h3HRiIZIkNeZkvW9hICRC6NiFQRinYi4mmydrbomDwZQmggJUbIi8yVrjzgpAcJlC0gHk9QVV5DZiQLbwKPbE8P+AzI53P4fD4qyjVi8eIJWxImXXKnQ+8erSAB4KATCASIxWKUj/PY3tNT6MZXU1MDQE0N9PUWN5bL+/agVx9Y5sttBbURZtn1bI9P3GQlmQRdOzAcQk6m9hrQctXp5G65F7Fo4qPJxLag1ZaNHr+bSGTJQZ8PIaiurqa7u4vm5jeWABICDLTR8nTBxcej/fn3wMTG8sHOcKGVLoE3HqZp/gK4CuiyLGv5mO1FH3CHZa4GPgHc7mqyTIayT38cfecO8i2z0Pv6iLzrHQDYc+dRefm1nGdt4axF57B7+Qlc+/6/pfacU/nhp7/Oxa9cRShU3FiuOXkxZ/3B4N5AkJQ2yO7WfszFk+gaqFAoRhHiq2P+Pty9STTNjxiTHC/liGe5UMno4PvXyiJ1PUZWA6UsrAzX1NTQ2NhMU1MT9fUNVFVVH7UH5VgsynPPPcPll7+D6upS7q0S+P1Inw/dC4P9UYaGKkh98UuU33k7/8N7uPFPX+VfP/SVI9BZUXG4TIVn+TRgm2VZrQCmad4FXAOMGsuWZY3tHbyaQp97V8QTccKhYOFCk5JELjl6AU1ERuYIVNSiDQxh4CWVL758n5NpvDnoyaTZtc0qFLXNFTewNTuJXlFNl7WFM888G0cU9/r19hYqNYx21/OHGBLFGysIKUt6xQ+m0+ijzm/u34eAxsZG9uzZzbJly98gb9uQTKWpry94X8uCeVIpA/wTz2Hk00hjjEvAsRElGrIcTIts4MXMxKEbra0QOjCMuBDKUQQpDzRxI7MjyHTx97Hd20VtsHHUI2w7I4l+E4/RDrpspBTU1zfS2dkxrrEMB60QBIMIKV3E0o9BHLJn+Vbg+8CvRzYUe8A1TfODwEnAty3Luh+43zTNB4C7SqoYjZFbtpz83PnYJ52E5+mnyJ9wIvrOHYhsFqepmcQH/g5r61bee8V7Cb99Drd98SssqppDdft7CIeLfOiAQMRLddrA26yT3Sz4xcNP8p+LP3Ao50SheMvzz//8L1O6vyNVOs5xHPr6+ujsbKejo4P1619hYKCfbHb/vX3EJggEAjQ1NdPc3EJzcwuNjU1FV/vc8LOf/ZhPfOLT/OY3t/GJT3z6cA8HNA2vF6LJIRKJQu5F+roP8i7f3Xz3rjlc/53P8It//sHhz6OYUqbCWG4G2sa83kvBgJ6Iv2cStSIHu9uJp6rZsStPmdDxGR7SdpqAMbEXKpFNUBmpRAZt/HlI5UskeQkb3bHpT6WZtXAxqcceQCSLV8XQ02kIl5FMJqmsrMQRhe6CE9nw8Th4A/uNsNpADTu1TcX1ApKJJD5fwYjQXBhLOZEl4N1vZQqgoaGJ11/fMK6xDBCNJZg1axbZ7P9n7zzjpKiyNv6v6pwn9USGDC1JQERRzGGNmFaMa3pNu2ZdI6iIYkTXHDDnrJiza0QwY0KbnCb2pO7p3F1V74ceZqa7q3pmEHFw+/nAb7hVN9Strqpzz33OcwBRh9IHTWsAdDqknvjHGRkUjUrun15tLdgyKKxKDwGOXdt/vTfcA/oglaauNM0bMhn2yZAFBg0azIcfvqt6TBRTFI3uC5CeRph9CRvn+vF6vZ93ZP3qDs0FrtfrfQJ4wuPx7OrxeC4FTMCbvenLEU4ixCLEDz0MadgIEpMmI9bVETvoUDbst7777vuc9e+LmHzmTtx2wpWUWktZtUrAYY/1SMMAuPqTAp46IYgky3y48Hk4J28s54Rn4yAAACAASURBVJHHXxmiKOJ2u3G73Wy9tXaAN0A4HKa2toaamvV8/vmn1NXVkkwmO97nCuXllYwdO45Ro8Zgy/zAqGDlyuU4HA5KS0uJRCJYrdYe6/QEadRoTB8IhGIB2tsDXeV/P4zZb7Rz4n8vJ3zeXKzGnt+HeWw+bNYAP4/HsztwEqCeqSADsgzSip+JFW3NOp+fKYoDnWAgnAjnNJZlJYktCUphESaEHmkYsWQCnV6HoijYbDYSSQVZyk3FUBQJjF0rVgF9dtRBNySTKZrSBt/oENdwvtC/lLMPGfD7/IwsHtBxXbkNpra2FHUhDYKC2+2mrU1jxS/LJJIyLpcLn68dubIS0w/fgi1XrrwM003phVJHxtBlhJxe89ZWAbM13Zfam8UCpFNX5EzKhAq6Z1wURAUSCU1jORxOU+dL1dHJWK1WYjHt+x8MJ3CXdlvECH2kVUhSRirv34UeF7her/cT4JO+NOoOC0TOPA/0em5+bBkH7VLFyFGjO4/fcPMd3PfkvVx06xWcuXdX3oXvvtNhNEZx9hDgByDr7AyIiPwqtdP088+Ew+FN8gHLI488tnxYrVaGDx/B8OEjso4pikJ9fR0///wjDz00j3CHfqfNZmfMmLGMHbs1paVdFMZ169Zw3XXXcPfd97N+/Toqc6hK9QWJydvj1AnEki1EIuVpsRdb/+cEdjj5UQ799xG8e+frm6S/PDYNNoWxXAN0z8IxoKMsDR6PZ2vgfmBfr9ebW/+tA5ZYHNzVDCtWEIpsWNtjFMpOTE4Fd4FDtU5zMwgGkQEuO8WlRZgVBYfdgNutfj6AaFtDtbUAR5GNIUMqMAsGjA5w5agjkKRkgBun04zb7cBoteJ2GHA6Lap92e0gSgbkjvNLFDuyMbV1taGNrD4sCpGWCJ4pQ3G7HRgMhpzn19RAcYkh7bjZZKCyskizTqGuDbMl9aC63Q6Ysg1FCz/E6RyqOWcWiwWzuWtOLVYzVmvuObZYLFgs+s5zrFYbNqv6mICOqGg9dBu3SW/SvA4AhwMUWY/eZelWx5yzjslgwuEwdR4XnW7cySAFBVbVOl4vFBSnzzGSgNvtwOVSv/cuF/jWxBgzZnjncb1Jl9ZvJqxWM+Zu82Wx23E6+ndSkjENBm65vRCDAe79+Fye+WgP3pk7mxEjJHbY/1BWrPmFxV9/yYhuHx1FgTvvBL0+QXW1O+dvCCA6tJiCSBCDQcQ61sEb77zLmacf36vx9dT2n43+PL782PLY0iEIAhUVlVRUVLL33vt2lre3B/jll194/fX5+HyNAKxYsQKfr5FddtmNZ555EoC9995nk4xDrqikUtKzTGhFp9Oxdu2azqRkhYUwbtIHPP5xFd4VXjzDPD20lsfmwqYwlr8Ghnds9dYBRwFHdz/B4/EMBF4CjvN6vT0ozHbBV+OntTVKYYVMIhGivT1MJAjr6hqxJ0rUK0UNxKQkra0RRHOUuKijaUUNvhJtLlVj+3rkOHwf8LK8JQQxHSsa6qjOwb/SJyV87QkCgSg+XzvRuERTbQuBQESVt+X3i+jDcWQx2nk8nojj87V3tpGJdfE6xKiIyZTy+iYSSerrA5p9/PILGEyJtPaisUTOPli9hKgxZSz7fO2gsyEF/drnA5FwhEg00Xk8EonSHkzk5KtFwhEikSQ+Xztut4NoOEgkFNOsEwgI6MJJJLrGEUnG8fvVrx3AXxdBp5fAH+7sR5KSOetE47G0aw26Cln70fe0x9TrLFkCRl0yrY6CgM/XrtlPaH0bDS0hDAZ75/FETMo5x+FwlGjHfG2YP39gkxnLvVrg9hVjG82MOaudZxcuQP/QatrMj3PKHXa+efUu3IXbMPusH4k0KfgMXdf84ot6iosNLF4cJRpVeuQ8OstLKE4sA51AYYGTp195myMOO7THsfX3VLz9eXz5sW08Nqch7/F4rKR2g2Z5vd63NlvHWzgcDidTpuzAlCk7ACmJuLFjx3PAAdMQBIGPPvqQRx99iBNPPHnTdCgIjIgb+VFsR6fTs2rVClasWE5Tk4/DDpvO9CNtfFN7NGfN/jvvP94zVTOPzYPfHXLp9Xol4CzgPeAX4Fmv1/urx+M53ePxnNZx2hVAEXCPx+P53uPxfNWbtiVZQA7FsBSZUcQYiiIg6AxEcqQ/E0LtSIIeUUhJKdgtBbRrURA6kFCiyIEIksGEosiYZCt+qacXcCo9dhfEnJIQoqigZOzf97Sp3qRrwy7asXekMbJbbaxYVocWfzUYFDBlxDL0RL11tKxDsWfm+MxND5BkIT2QrgCiITTTMScSECSEUd9Fd5CEPnCiu48sB3WhqHU5UpE7jULRI/U4gw5hqyzA721C69Hw+QQs1vRGdR1LTq0IZlvTGtoFI6WlXRJ23bMGqiJz3CLsXdGzUagBgfSb2rnA9Xg8RlIL3Nc2tvENkGQTh94zm6deeIk9dtyJke5qGj9+kvuvv57vP36cyZMV3n5bz/XXG7nhBiPPPKPnuef0XHZZDIj1ikMoFxdTKIsgKFjjZtYHGvrML88jj78oLgGe+7MHsSXj1VdfprS0jAMPPKjz/bz77nvy6KNPbdJ+xkVsxBNxBgyo5qOPPmTpUi8Tx4xl9lGHUfTiHA6KTaemIcjbT8/bpP3msfHYJJxlr9f7DuDJKJvX7e9TgVM3pm1JhihhFKOfUESP1ezEH9JOxxyORMEgYNNbQRDQGwzEYrn1fBVBIh6LY7LZGTduPC8/+CrhpHpWPUjZxJm8VUUnQFy7H0WSEYW+6Rm0CyFKLV2G7PCqofzw/Vfoc4gGZMTRoSi5A9Z0sRBY0iV4emLS6nRKmhFaUgJSk5Pa2hoGDRqcdX5zM7SaGygxu9MP9FFBYwNkWVY1TO2+tbTtXI68spuxTN+4wcVlepoWyCiZIXEdkCTQ6SDZbQKk5Ia/1efY2bIWil19isrOvF+lxQr1tSZGDu91EwB4PJ6ngd2AYo/Hs5aU1+kRj8dzNqkF7gbpuF/71nI23itT2KZN4cul3zLriWdxOl0YjUb0+tRrZvhwheHDUwsqSYILLzQxbVqSSZNkhg2L9CqFrFw5gMolBgQDBNcVEKtsYe3aNaq/uzzy2NKwsVKPHo9nL2AJqTDifFaLjcDChQvw+Ro55ZR/Zh3b1IlCJsVcJIRGGstb2G3szhxcWsa9783EfsoIjn7xHcZOWskgxcLs967gb7vuh65qYM+N5vGHol9n8BMEQFBIyAmGlJZRo9QgxgViCW2jtHZNC2a7HqNoBL0OkygTzx3fh5KUWV7fwJRDR2O32zHo9LQHtTMFhkKALt1AkkUTQlRbok5MxEHU0f091tPzlxBkDEKXgTV2u8k8O/9VBnnUeUypgF8FWe4KalOEPgogbwRcw0owNBpYvXqlqtFSVwf+wibKbOli7j0uHDIMRqOix2Q1UVdXR1VVdrBFKObDVFBChPSdB4fDQVNTU6eWco4uGFBkpza+ltRGiNqQsm/ahhKt+6lPRkHfC/X9HCh2KyxZ1/N5mfB6vcdolL9NH1RpeoO3VofZbasI8+e/2bkbooXnntPz978n2WmnlIqKwxHrVaCeVF3NgKXFCPo6hLAR0zCZ199YxFlnDt4Ul5BHHn82NkbqcRvACfiBMUCYXirY5AHxeJwHHrgPk8nIySefvln6HKJ3oAsI7Db8BG5/9J98P1Lk0JPuZFzpBNaMX81jjz3MhIrfmP/9EA6/dypzRp7OmH/MoMd833n8Yej3M59IJjEbTYiiglRQgi2WJNSubcj6fX6sjpSnVHG6KDEK+FpzUyoMkTYCskJZWSp5hSAIKJK2KdfcDBZzumWUNJkg0I4kqRunQqgFndFMmonYw/axoAhpK9qyYR6SkRa0zczUuaLYtQYSOlzNiobyhCCqt9Xj1nb3y99qJCWJdny+JtVTa2vB5EhiELsMxt4oW2SeUS65oVhk1Sp12nuzycdAR/YKvLKyitWrV/XYH8DwolHUGOo050ttYGIno0T9cZLlvrt6MnWrnSUWwrXaOyr9Ab6IjiuumN2jobx+vUBjo9hpKANIktSrJANyRSVl1iIEnYJJH2HQsMG89MGHv3vseeTRH+D1ej8HMgPgO6UevV5vgpTm+cEd5z/h9XrP93q9J3u93guAp0gl/cqjF1i8+Dtmz76c/fbbn1NO+edmSzWtWCyUb23kyTseYNBvMRJN2zCuNCWLN2jQYA488CDa2+7i7GOeYOmPAgv1tTx5/QEINes3y/jyyEa/NpZjUYjGwhhLC7HEJHRWI06zlZYmbTENMRZGbzGk3HyiyKiqSuprW3L2I0ht6E3dPvCigWgOL3FdnUCXPZB6uGIWF2JLE7os7bYUkqHl2J2ldDebeqbTpp8h6PWgpGgIqucLShYPY4NRKooaHGGVQfSUYEWWSZcxq6jArmgHn0UiAkZj5ksodz4+SRJAAKmbhF9FooSEM0J9fb1qnTqhiYG2QVke3mHDhlNXp/GSyfAUV1oraTH4NedLEDZklpK7F+a4EhA1UmdLPcgTdkdi8GBcDUt7ff6fgYRowmzOnVgkkYC77jJy2mnp2z2KoqRJ+GlBLiqmUhIQ9GA2BtC3jaLZsJolS37rsW4eeWyhUJN6VNUx83q9j+eD+3qGJEncd99dfP/9d1xzzQ0MHdpHftvvhdVG0Ugj6xZ/ztpAkE8XfcWcOVcRj8fR/bqEqYsWcljbJxiuvYKdFRNvPPk8oyIO7nrseAzvvkVNzXpef/0VXn/9FVpamvH7obk5z775I9GvaRgtdVEUcxy9w4JNMqAIYDGYiYZzZOSTkmDUdXptSwoLiK6IIityKuhPBXI8jN7UpdssOooJNzZrdtHUBJaMHeOkyYEQ8Gs6i6Oh3yiqGElrNxHyHv2NaocF0Ov1adqMnYjHybR+zbKBtnBbjj7UOsmdIVFQZJWh9fSgpo9rwzwlEglVLq9OpyAgoNN1/UStWFOEYdQToMTFBFaDNcPQFXJqIAuCkrb4MBgMvVnFpPUhIEAigSSpj0uWNfjiuj48fkOG4mxTT3rSX6DoeuZk33KLkdNPj7Ox0shKYSFlIQWMAko0SHnj0dgOb+Ts2Vfw4XMvbFyjeeTxP4jCQit6/cYFWmthS5DxW7t2LXPnzuW0005j3LhxPVfYCPQ0Dz6XDZ3JSJHfzypdJftNPpB41MeMfXfj0X33RQgGOfKgA7lqUC3l0W35ruYC/vn+F5gDCe59/FhcDhe2cUMYtfMonrz5EeK1o5g88m6mToXDD/9DLqnP2BJ+C31BvzaW/e0igi2JIAg4jQ4Ui4xNye2RC8fD6G1dl6XT6dGLJsKJMHZj9vZwMgm6RAx9N+vXWjGSltoXNftIJMChU0gkEp2eZEGnAzmVJUiSpCwvWTzWiLN0J1jaJQWzwR7tUzS/IlBQ4KK5uZnKyvTEIfbWdYSqC6FbbGJ5opwVgdweyczehR6SnwiigJBhHPdkKocjCRyuLhqGqcCKTjFQX19HdbVK8EIySTgcx1mYboD1tEu2fv063O5ugYQd52t540FbxUIb6YOI6e1QX5fTMypnznIvtvvSfhZWK0IfPNF/BnryDD/+uIEpUySGDMn+vff2GZALiyhtl1EMArr2dnbd2si7sRIa9N+yfPUyhg/OTkaQRx5bOP4QqcfW1h4y2/YR/V3GD1JqF0uXern44isxm81/yHh7Mw8JiwUjJvRTzmE723ss/fIdnt1mG46QfIz64Gnsg8oxLvkAW2uSxWtuRzQaiZeHiBbZUexGjO3tFH5ez7ufOHG6j4IxbyDU7UvFyqd44QULu+3WQ0bdPxhbwm9BDTnzcWzGcfQZMdmIoAdBFNGLeooKiwknYiRyZEpr8tdT5HSgdMhQKQjoFQP+mLp3NRAAk1FC0XdNxeQJU/HWNGr2oSgCggDBYDtmc8ojLSCQVCScTid+fza3NCaHKXCWpnlsu+yD3hvLggCFhcU0NWWPz9m8GjkjiK1ccrM2sDZnm1n8XEFICxLMRFiIosuUwVOEnIuYppYA1dVdEhO2icOwRhRWrlyuer7FX0dTNMaAAV11esyoDdTUrE8LMlQ66qgZxImEuiCHIPRAJ8+oEyupRLdmtebpoqhk3+IejMMQIQyZVJB+LpFmN3ftdMybZ2DJkq45f+wxA0VFiupLPJFIEA6HeteJxYJZNCIaBPSxGGVlXiqWXkHRmGFcdPuM330NeeTRD7BZpB7/l9DeHuDqq6/E4XBy0UWX9UgX+8NRUoRRcHB2aD4DJ8bYatehTDG/wsiTpzDMU4K5uYlWoZRfR1Qz4JjDGbfNQUwfsoD9p2zNAXufgXNSFbYDWik+5FtCuqvwLV3Mgkg9N788jbff1vPrr/3atNsi0b9nVICEksSkS32ErSYLCUXW9EIpCrRG2nCZzWBJGbGyxYo5qRDRkIJrawOzLgmGrg99VbmDaFxOuZ1zoL29vVMb1iBYCcoxCgqKaGryZZ0b1UVxGJ2kcZY7LkNQoYcEg9qBr2VlFTQ1ZQfTGYPNKdHjbjArRqRcwWooWcafQTIR1ZivRAIahCYKjMVp5bIg56QVNLcE0jzI7smDMQfjtLSo012cTatoTOrS6oi6lM2pZZTLioDP10B5eUVnmQbzBoD6ejCrqJX1ZJRnNml0l9PiXalty6rywoWc3tT1Bh8llvSFT0/pzv9slJeldjpkGdatE3ntNT2SBHfcYaS8XObAA9Xv2+WXX8I++xzQu04EAdldis4Ikt7A6gWfMXNGnK2b7mbxqh8IhrSDf/PIo7+jQ+rxC2Ckx+NZ6/F4TurIZbBB6rEzl8GfOc4tBYqi8Npr87nllps444xz2GOPvf7sIQEglpfijLt4f/r+/CIewKq4iT1+2Jpd5o2mfPHt7DBlKa/e/w7f3/cm95x3LsZ9FBbV381WLx7Azsa9uORf9zBw5DZ8/7GD3XauZpxcRclXlQQal/Jt41U8+mi/Jg1skejXM5pMgiImMYgGkMFoVJBlRdMPm0iALCSwmQpAEBD8begtBpRkEkVRt4CSSRFJiqHv5hXT6UDR6RGiERS7mlteAgSi0SjGjux3JsGGX16Dy+VUNQBlQcGg6z2loLYWLCqLX0WRKSwsJBDI9l6LigKZAYaiCOSWj8ukVAxOlvNLqE713Pp6aHX6KLUNy2gjN+LxZJp0m7XIjICIpKE6Ym+rI15lVpV7y2WUS5KSzoHOMbCaGrBasikAgi7HvQmHkTOouROGbMU3y36GQvUtnASJrGE4JTtRMYLf78flykwKA41CM+X2sWllvVEQ+TMxddttAfjwQx27755k6VKROXNMHHFEglGj1H+DyWSSNWvWcO65/+51P3KJG+MK8Ftd1H/0IY4SNxedcyqfXHsIZ8w9lcevemaTXE8eeWxubE6px786fvrpR5599kn2338aV101588eThoMA8uoWGhkyZjvCP18HIeXvcpSwcmuF2zPtEMm8fnnEo8+aiQeB0EYzbQRd/Dxkefx9a8/cOYTa1kQnUursZ4HPW8x9/Vl7L/rAMIvvkO13Y73y7k0CIu4+OLnKC7+kz3ofyH0a2M5GgWjSUBUQGhpxuZyk4jrkA3qH95IBGQ5jsFkRGhtQTGZMUshpKRIIqbOz1IUaGxsYdcJ6bxZRdBBLA4qKlhBuYVqXQf9osOqsgnFNCWDFNsd1NbWqnSU9UdO1NeDTU2BSwCj0ajuxRRSXGKlm3EsiALxOGip/MooWcZyuVzE51F16kZDA4iOGLYM/rdBMRCXcid/yRouCqJGYhIFslzrst7QoWWt/rMV1FQ8cky3zwd2m1a4oDpczSuoG1RAYTeDfBfPaB6cX08Z6hHVPlpxmdMN4kGJSpbrAtTW1mQZy4kExMUkRl1GAGf/diwzYdyOXH+9kZIShZNPTrDnnj3P7DfffIXT6aSyUjW4XxWKxYJJL5KQErRtO5nkmHFs9c5d7OX8D6/9NJh4PI7R+Pt0rfPII48tE3V1tTzyyINUVw/k6quv75XKzuaGOKCcIU06Xmj7mh2FGk4cfhxftn7HknIDU3Ww664Su+6aen8mk6DTiRwu3MHMxy/m/sQabl17JfX/upy7R37Nvy5ZzP9RyD1bu2j4OYjFqeNv8kreeP0rdtl1AM2JJiYM3wa92K/NvX6Pfj17ipIyRoXWFhTnYMyhJsSkAUmvnmUkHhdQRCnlWUxKUGjF4LSgk43EQ+qc5UhEIRIKMaDbx9piUVAUAVlWU30Av1SH2+QkFI93BvhVOsuprWtniNOlyr/UtHM0tuKbm4UNTJLeV1MUwuEILpOzs8hZYaFpXT2ValY/0Ky0YDOke0QNgkWTItDQAA4VJYNSqYjGkDrPW4lEVcnBiiCoUlC00F4yGKn+A0AjvZ5675pHYjEBky5FiUhDjmDAeOtihBGFFBZ00VDcJUaiSW1Ldq2xlkp7uie+XClkdUETzc3ZdJqmJjBtgbbekiUDiEZnYbcPYv58I3vvvQ9OZ7bXvDsWLPhso7LvmQ0iCTlKJBIhuf0UxNYWbrc9xpu+vbng7nO46/z7NvIq8sgjjy0RbW2tPPzwAxgMRs4553zsqrvC/QNKWTnDW8EWFBmgPwzn9z+x7ZwbufX2W5g6dWe+/17kzTf16HRgMKQMZkkCT/WtrJg4k+M+WMjVN53JgeVJrhvnoPz1Fzn5mIN4boiVhm+/4kPXcr6Z8y/ufMyEZBvE6L3tPHrWw1m723n0Hv2bs6yAIssoggB6A06bjBw3ICkKkgqxNBoFWZYwyxKKI/WgGN1OhGSSRFI9KLClBfSGdFk5lwsEwUAgEFCtE1VC2AUTLS0tnfxYz8BC1gei2Gw29fTanV7PbpxlUUArvaCipOTTstvpPCO7jgDtzQGKiroMOdvYQcRXN2gav+sM9VTYKzJKtQ2/SERAFLPnsipWgi+qbiw7m1cgW1ReXH0MWAsO8CDWqic+AXWzOJcEnhYnXEbEaDSpBmo2Siux68s7E9hA6mUmaI4AwroYDmP69UuCDnuhA58vm99eU8NGS6v9mVi8+AMuvPAcdthhKqNGjeHaa2ezdu2anHUSiXhnOuzeQi4pwarTkyRGOJzaMYrvuz8GvcLMxDTe/Ph9kv1cOSSPPPLYNGhtbeG+++5i3rx7OO64kzj77PP6taEMILsKqAjD1DVFnL1mKT/sdiZGs5l4PMHddwv88ouOGTPiXHZZnAsvjHPppXFmzoyz005JLOuuwzzhaB4eVcTXjtEsGFpK9Xbbc+6iJewy3U5x8d7U1yisjNUy0iHyk2cY1od+Y8bz/0LOGb+URy70a2NZjLZDQkIuSHmnRJ2AIInoBT3hRLb3Nh4HRYljEgXoiHY12oyQ0P6BBAIgKHHstq5IL7sdZFnQ/OAmlAg2nYmmJl+nsTx4oJ5wUEYURVXDVC0FR1JvAY0At1SdbAg5bpmggL+5LY3nW7ztUBSfdh9thiCFxvTUzkKH0Fkiob7ACIUTOJ3pLyOHzklcY0FS0LwapSjbw5jrxxchlKW4UTHMSqBF2wgSUOMa9527IIhQVlZKbW22OlOzwQ8RgaqqAWnlORI+am0DYDKbVLWZG2qS9OCQ7ZdIJiM4HA4GDx7C6NFjuOqqa3n11fncc8+dqgvIlJxf3++PNMJDsaIjSZR4PEa8Y8EZO/ofHDV2ORWm0Zxx77m/93LyyCOPPwGrVq1kzpyruP76q3nyycfwen/Lkv6UZZmPP/4v11wziyeeeJQDDzyYSy6ZmS4b2o+huFyMaV7NP77cBse15/PM1x6iUaitPYREYj7/+EdC1ZkzdKiSMpynncgv/iHoh2/Hpf83k4+2GYVU7+fC95uoPlyHWXIxcScPa/37cEh1NWuO2Iuf7/qM/yy8fvNf7F8E/ZqGkYyuw+ooTKVv1htRDEYMsXbMoolgIoijG90AQJFSH1+h268sZTwpiBoeRlkGxFQyig0mjSimOELxmLrXNyK1Uax3oihyp1fM6ezBYOoaZedfkrWEWJ2G502W1aPMOhU0sg9JgkTYH6SiootSYnBaEOTcSUYyZdUUwFFo19RA9jX7mbhzBsc0IzV3dxhiQTBkBxrkyuHXLLbhMqZbjFVV8GVQlUYObAhUTG/ToOgJJ7T56mqQSVJWVs4aNTk4JZX9yZrh+s156zUuUyfqkFQY00pLE6LTQlIjmcmWAovFwtlnn8eqVSuZPftyjj32BMaM6QpaXL16JeXl5USj6sorWpA8WzE4oWexEEGn01NXV9tJ5TDNOJub/tbA8e88R+BUP07TFrjqyCOP/0H4/W088MB92O12LrzwUkwmE+vXr+Prr79k/vwXAQWr1YaiKLS3t7Pzzrsyc+asjdDJ7wcwm2m9+GoG3/ccJs8gJkyQueUWIzNnTuT++58HDslZfehQhfmXnsppT85lyf378ws2miY+wH3vnMLkW47nc12A+mSUeOE8jvvFgzLwYW6ulPngqmf4ep8CrjvkTIYNy9lFHhno18ZyVGrG4nCioKDYHQgtLYgoGI0WVc+yEAqmpCy6ZSVSrFaMQEQjfbWiKCk+bYahV1riZsmyX6lQyfAjx/3Y7NXQ3kUJEAT6IpecqmMdQKB2FbKcHYCgj4eRDNq3R8173Sy0YpQNOJ3pi4hc6avVDEYlqeAqcdHQUJ9tLCcStPrDDBuWEcyWi1KhcUhRtJNR1OtbKLakJ10pKYFoUrsfWcimVhQrpayqX6I9NhWI6HG7S/nuu29Vjqpbvjn9o6pD1q5R4FtFw1A3aEt991Oo35shQ4YyZ86N3H33HSxb5uWQQ/4OwA8/LKasrIJEQn1RqgW5tAxP1EiSdvT6dGMZQSB69pVMuPc1Tpt3Ec+ec//vuaA88sjjD0YymeTJJx+jrq6Gk0/+J6WlpZ3HqqsHpn2DgsEgkpTElSGRuiXCvtsE3MsWEQKmTUsybVqqfNttJ/PNN1+x7bbb5awvCHD/Py7kys9mBkzq+wAAIABJREFUofyyis8OeINXm0cReuJREok4sQVJPCPGc96ydZz07sHYLFNoGzyWoi/u5grpa+yGI7n5tD1x2rbAAJk/Af16SabTx9EJHQZjR6YIk2QimYxnZ0QDhHgMSY5jsHfzJlksOEULTS0tqn3ElQiikj0NVqedQKt6UKAxFkAoKMiyD5UOo1TNw6omkeuwDacmuE5VEcLc7lOVw9ggnKdmZK7XN1Bqy+Qf9wA1m02nw1WcMpYzYW2rQTaaVDyrQt9zZghKdkKUDvh1IVzG9BeiSlbsTshyyrOcOQanYwKrV36pWU9BfS7NZjOSlD02QcMgzFQUyexDFRo63tbWWpIOV9bvaNQBfQls3PzI5eARRZGzzz4Ps9nCzTffQCgUYt68u0kkEn1SwgBAEBgVtyJJMjabPYsus/sBJqaOfJyf336HVW2r+34heeSRxx8ORVH44IN3ueqqmWy33RQuu+zKNENZDXa7/S9hKAPIAwcRmnVNVvn++0/jrbfe6FUbgiAwa6crOWrHKRw88iA+vXIkJzlHU2UyYZoykJ+W/wpigE9312OsehtrwM/nq6qJf/wbI766jWNuupKrP76Jlqg2VTOPFPq1sWxKhpDMljQKhQELsaS6l1gA4nIMq75bpglBwGhy0N6qbiyH5VZskh7FlC7TJYkmzfTChmgYCgqyjNwNaaJVvaWdRV11XLrB1CVbVfuwta5HKdR+KaipSLTpghQYC7O7zpHMQtX4E8DhchKJZG+Pu5pWIjuyt7YFFG1tYg2vu0Oy4Y+pB1EK9Jw+uTtCoVSmPDmDuiCXTERqUM8Mm2hrA2PfooO1VL7FHN57NYQc5aCxGNPLSdpDcQoz7r9lt+371MfmRlmZs8dz9t13fw4//EguvfTfDB8+kgcfvK/vxjJQLduQUTqM5XSpRp0OTCO2Y4h9AJfddk6f284jjzz+OMiyzA8/fM+VV14GwDXX3MDo0WP+5FH9SVAJbtbr9VRUVPQYHN15vqjnn+PPRACqXANp+dc/uc46if/KRQh2hXd2OojYihaeGLIHE0LfMrx8HYv8JbzodzN+wXfEr17PzV/cyQdr3t3EF/fXQv82lg0KETlIoakrAE22WBGSCXV3XTxGTJSw6tO9noLBgqLBi0zEm9AjqsgPiChJDZ1YSQI1reMckaZqdmShzUm7RhCdOdiiaZR2dKZaT8xMkQzoNkafVyXwDMASakGxqqS9ywl1a7ki4aY50tCnlrQM/4YGsJqz+0g4ihA0tvkTgQWUlG+lybXOlTQma1wa5YmE+r0Plg1GqdfgWSjQ4mumoqJS/Xg/hceTzW9Xw+DBQxgwoJqbb76dZDJJaWlZn/sqkmwoKMiyiXA4hCzLPPvsU52BhNOnJ9l+u+dY/s1PLPjhgz63n0ceefx+xONxfvrpR5555kluuGEON9wwh7lzr2flyhVceeU17LXXPjnjaf5Xccwxx/PYYw/3qc6l21/BgUMPZomxlYWz9+algXfxzvs/4bn3YQ44/AxunWrmvqPP5oF6hVHKr4SL/Dxvgga3hcRZC6hfWcOt38wlLvWNFve/gn7NWRZ1EJFiFJi7vKUJkwNDLEFCzjYypbYgkk7BZVbxyGo8j+ZAI0GHPWsPWURA1sj6JyoSmM3ZHmQNzeANp6XO76pTWSnw0xoBl0vMTqSQCCGq5q/P9WLpm3dTw04nWVxKuG4xVjSMGLUhCDmICIrSTTqvC24KWBBb35uh9oi6OgGbXWMEGgZ2e+B7hgw7mNrmPnCatXShNaa+vh7M1uz+rYNKaVsZwFCUXUcRoL2ljaqq6t6Pqx9gypTeGcuQykRpNpt55JGn+iwdB2AyWiGkUFg4hOXLP2HevHsoLy9n7tzrGTZsOEcf/Q/kyDCqqkdz9yMzOHjP3AEzeeSRx+9DKBTiq6++5KeffsDnSzkC9Ho9Hs9W7LDDVI466ti8YdxL2Gw2RowYyQ8/fM/48RN7Xa/CXsnhI4/k+tarmXDy1ixaJDJwYJLTTziDi246n+d2M3Gk7jg+e+0Vjv1pBUumbsUC7y/YdxmA74JH+Pess7g5eQNmvZkjPEczwLFlfYP+SPRrY1lJ+Y7SNJClYjfCyjhxOVuKKrbeh2ATsBaWZxwRVCW6AIzhAIoxO/uHAZNmRjpdMgYWSxYNY4O6Q6YNHYuBjpSKQnfPb1UVfBGAypE2gsEgRUVdllO7EMZhrEIhY5WnKChKNt0gdZV9Q1MTqMUQOicMIbLiPaxFKsayoqFdLOSK8ctWqQCwSAYUjfx5sqDtpVejubS2gs0qZLWm00Fcw+MfkVqoGDgW5ctfNPvKhJCD0qKGmhqw2rLHW1plYOliKFQxlhEEYtGEahrszQmPx2MFPgFmeb3et3o6f++9J9Haqk6R6o66ulrKylLc+rKyvnuVgU5pyOrqKRQWRrHb7Rw67RAO99Vx/WuP8uk3H3BKdAh7WPfgvKUP88jtlzLt2Ms3rq888tgC4PF4dgWuAX4BnvF6vZ9ubFvxeJzW1lZaW1toa2ulpaWF1tYWWltbCYWCqt+A4mIXgweP4MADD9745zqPTkyffhSXX34Jo0ePTSVa6wE//fQD48aNB8BhdFE5ooHXX09R3AoLi5g25WDe+/k9nNuMZT/d33n+s0+55P3v+GT74bQshU9sRayccwsvH/1PDGcdxpNLHichxzll3OnYjf1bt3pzYJMYyx6PZ1/gNlK0joe8Xu+NKufcAewHhIATvV7v4p7ajSeCmM3phqyt0EgyCtFktiEbaQlhtAnojOn8Y4fZRXtQJQU1ICKp8hRE0Ug83q5aR5Dkjo91Zj11a9HnA6MJYrEYZnPXlJeVQSIp43S6aGrypRnLjbpmtrJNpkFI5y1ZsdEUVk/MoWmsapTXrJOxObKvvWJiOeGFYYrVDDm0FSy0oW4sK6IOQdDgJct9U52Ix8Goz05d7XYrrKnXYcqRDTFrXLmOaRnxGh4Tnw9sKglGBg2C9yJQ0Oe53Ky4BHiutyf31kP82WefsPPOu27smAAQzEZEBZ4P3cPwNTquvWwOa2afyn2TRXa8+mxuv/lBtj16OF9/2ojRGeLeL+5lv7H7oR8/6Xf1m0ce/RgK0A6YgB637G666brOd7kgCGl/GwwGCgoKKSoqorCwiOrqarbeejyFhUVYrVZVY9ntduDzqX8z8+g7dDodp576L+6881YuuODinOcuXvwdDzyQiv8488xzOMJzNHd8/x8KC2Zz71dPU59YxswDZxF/Oc7rKxexfisXp7AL142fwI1vv0mtfRV1nlK+WF7I5Huv5aBHX2LmO/ORXE3c+u3NjCz0MN1zVJrj8n8Nv9tY9ng8InAXsCdQC3zt8Xhe9Xq9v3U7Zz9gmNfrHeHxeLYH7gOm9NR2QIlSXJrO2zQZFURBT0wl+CwuJTCZsi+pwlXJl61fqPbRFmzB7s7m4IrmQuJtK1XrCLIEJpOKksOGl016aW0t2JwQCASwWLr6EkWQEXC7S2hoaGTkSE/nsWadn0pbBfXK6rS2KuOlLPcv69N2llZQWovXh7PcAqRfh6tYr02/1uo2p9Gn3pjS7d/sbvq+XafWS1kZLPlCxpRDqz5zLiWdAVSy9+WC1uXHYgJ6XbYRb7WmMrJrtbUx168Gj8fzEHAg0OD1erfuVp5zgevxePYClgBqq8LfhV9/XcL06Uf9rjZEswmjLDLJdw4f1B/Px49cxGfbW7n2gDsRBZGdbtiZm266jiPGz6Vq7xmcftN2TH/5EM55f092P/HmlA5hHnn0Q2zsM9vhSf7U4/GUAv8B/pGrn4suuixPi+jnGDp0GKNGjeGppx7n2GOP1zxv9epVnHvuvyktLeWGG+Zw/vkXccTIo7jBdzqO7/fmtP1O5IxHHmaa+yyKm1diG78VFw56lWkr9Fx0zHG82VjPB0t+4zh5CV8fP5BXPlnJFzt6OOTY9znrotmsjH/N5Z9fwiHDD2e7iv4daP5HYVMsE7YDlnm93jVerzcBPAscnHHOwcDjAF6v90vA5fF4etynaU9EcBWlqztYbQKSZCCZyFaqiCgxjLpsY7nE4SIYVifo1rWuZaA7eyiipZJYWH2VLCopYznrRSMAKhSJpiYBqxUaG+spKkr/SAuKQHFxCcFgunEWFqIUWAqz+iilmPpQHapGpsaLT4s5YF63HKFc3YrMZfqqv2CFnAGOWlAzMhOJFDW4Lx5sQUqqKntUVUG4bzkviDhKkFZpLZS0eNEb5yHW/FhtOofzI8A+3Qu6LXD3AcYAR3s8nq06jh3n8XhuBY4GtgeOAU7ZVINZvXoV1dUDf/9H2uWgcqKR1569hP2G7M2CxT8ws8NQhtS242mnncHSpbN59003F556HjUry/GXFjPrqSPwPXijZqr5PPL4k7Exz+x/PB7PBt3QNqBH8dy8obxlYL/9DqCgoJC7775Dk07a1OSjpKSEgoJCrrjiah5//BHGucdzy97Xsa3ueD54dgwDhgSxV9QQCMzkjQe+4vjxM2nZfSoz4vMZU27itnFj2XGfExn6WDMXu9yEDi3j0Vd25KRjL+e/j4/hwrE3srZ9NbO/uIL17es28yz8+dgUxnIV0H3m1neU5TqnRuWcLIiynB70BticOpSEQlwlOk1SZHQql+QstRAPqn8Y2+NhyguztR0VUylSMpqVZjMFuSMgMJOzLEI8nsVljkbBoIOmpiZVLpfFYiUaTaeVCIKCXtRnGYwmxYCiyKq2WV+Vfu3+elJci9//Mwi5yiGo7o0NE0avoiUNGslVmlOUir7AHKgHmz1r7q1WkJLasnZqKb0NzhE0rf6xbwMQ1K9FUGegdFVSK92E3zCv1/s5kKlPqLnA9Xq9T3i93vO9Xu/JXq/3AuAp4IFNNZ6XX36B6dOP/N3tCIUuysrNBFuXsa2vmYff/o0ff0hndg0ZMpR9990Pv/8Opgy+GKetmCcX/pdL//E0Twxo4r0bj0a/aOHvHkseeWxKbOQzewEwxePx3Ac8RsqwzuMvggMOmMYee+zFFVdcyqJF2bvkra2tFBSkHIs2m63TqC63VXDKKUkuvjjOhTufzgLpbq67TmGXXW7kkkteQh8YxCX//pAHKmr41djGwYEW7jzjJAx1W3HwR3EmjZ/KT+F5fPfDCZx5xoN4X5jOdPdlvLbiFW74ag4NoexcDH9V9OsAP6OYoQZhMuIqAkESiWcYlySTIIoIKkaZpdBMPCanMldkqF5E5QgFlmx9WKPeisVlxev1MmrUqLRjipLKOpRpmEk6E0IwmNVWTIrgFATa24OdP+hurWEymUhqJKjIXv0rpIxbjT18FYiI6l5aWQKDigReD1A7vbVsBHqvurFco2+iyKzBg1DpvK4ObFa5T54PZ+MqfKPLkOvUL0Z1cSEo+P1+LJZ0UnGxdTyrQo+DdWx2JVGjfY1xGQNNJG0qyik5a/3hUFvgqqaL8nq9j2+qThVFIRwO43D0rMfcE8QiF6YGHTYlxhLvb5RVVHLVVZfzf/93GgcddAi6Jb9g/O8H7Nbux1/3DV8f/jQfjbSwTXA9tx41ieurd+elHQdw1893c95H7xH91zmsbGnht99+pa6uhlgsTnl5OVtvPYHhw0cA0NwsEArBwIH9mmeex18TPT6zXq93PjB/cw4qj82HUaNGM2fOjbzxxqtcccVlHHTQIUyenKJEKIrSY9pvu9HBTlW78Lz3aY4//himTp3BJZe8wKJFD3Dppfdzw9dzODI+iknPf8g5R49mYe0evPzGAwwQx/KB7VMKBtQwILiMO/+zDaWl57HL39p45rf7kZQkJ4w5mRLLX5vatimM5Rqgu2bUgI6yzHOqezgnCyaHlRK3E7e7IxKzxI6ztgmjqMdm1neVA/h8KDYbgqhLLwdaK8vQm424xTi404022QjVpe6sOqUFZZQMLaGxcS277NL1TlIUsJiNNDc3M3BgRVo9vauIEoOEy2VNb8/aRpW+kBaHkaqq4rR+jAYDpaVOnE5LWh2jydD5/7TyghJcukakjPMBDEYDTqc5q7xA7wBTPKvcYjHjdCroXfqsfgwGo2pbFosFi9mQVW4a4ED8VaagwJwVues3BxheNiqtjtvtwGYzY7OYstoKh8Fdpses0r/JYMTlyr72kkQbicEDSIbI6sdkUr8Ws8lELOZn1KihaccGOkcRiIRU+zEaTaptGfR61fLK5G80D6xA8av1r36/rFaz6hxvCcg15kWLFrHHHrtskutKDqnAWaNnsqmd6777le13OJA5c07l8pkzmfDZh0zaYQfQK2DSc8zZZ3LNIi/n1W3PRzdNZsd/juRn/zLKn17B8vq1zNO9w5CnnsA8oBT7hOE4RzopnVDKT/5a3nnldfQBPQMcAzAKM7Ba3SSTMGECHHbYpt0F6M/3Oz+2vx4KC63o9b1P/NQb5O9FCn/kPJx88vGceOKxvPzyy8yefRlHHXUUNlv6d9TlslFYaMkKuj7SfSgPffcQ/214iyOnHMkHH5zEBRd8x1FH3swbb97ErAUXMeyKcymfcR1/mzqV7V96iFdOup66tXZMLYt5p2I+hxwDyi+LWbzobyQSs9hqmyZeXHk/MklOm3QaFY6KP3wO/gxsCmP5a2C4x+MZBNQBR5HiO3bHa8CZwHMej2cK0Ob1envMRhGNJwhFk+kRtv4gIVmktbYxrVxoCrLGV0/BYGdWRG5rKE48Cc2r65Dp8lbLMoTDQYSkMatOIqgjKMWINgXSjgWDEE/EaWtrI5nUpR0LS9C8qga/P5xWXuNfxjaY8RPN6ieeSF2f3x9JOxaLJfD52lEUJa28zlxK+4rvkAPV2W3F4wQC2X2UtRfxY/3qrPJIJEp9Q4iicEqXuvvxeEy9rXA4QiSSyCo3m0GQDfz001Kqq9P1dgNykKJY11xtiJoOh6NEovGsturqBHSynDUnAEpcpqmlLftawlH8YZACclY/sXhC9VpisTjLlq1h2LDh6fcxLCKGkoi67P7jsey23G4HiWSSQCBKbW1L2mJBWPMbge0LYH0sq61oLKkxx1Ei0ew53tDXJkBvFrgbhVzR8C+99CrnnHPBJomYN5rMOGNWVo7dC+GrpzEYhhJY5WB2YTHnLVzE9NAarAceyJix+1O/upahjiRvPHcWZ25jYTdHNR8bf2Sp0QVDi0nqRX5LrGd0fYTg22FWLxiPYjYjiqWMHncW1iEtrNR9xLevHsybDz1MWVk5X3xh5PTT9fzrX3EGDPj9nub+rCSQH9vGYxMaDJv8mW1tDf+uAWWiv9+LzYXNNQ+77bYvu+66D08++Rh2e2Fan0ajDa93jWr68IOqj2D+she55eM7OH7MSVx55QjeemtX9tj9Os7+9wxmhGYw4+rZDJh1DYYlXvZ5+nIGnDaPm1snsYv3Kd689Rl2OvdvBIOvolv6Ov66I/B9eSHO0hZuCzxIUhfk3J3OxBLPzibc35Href3dZFWv1ysBZwHvkdJ3fNbr9f7q8XhO93g8p3Wc8xawyuPxLAfmAWf0qnFRylr5CgK4LCW0tmWnrw5HAjhcKtnlRDEVMZYR0BMMgqgkMVmytb30GJFkKZO1QV0dWMxCR7PpbqWk0YIQyE7fHEk0UWIpRG3bXUupYgMyqQjB4sHoWnxZ54VCoEELplQpoS2qklZbgVBLMCvoMNWv1njUR1xZCUaTkzVrVqtX1EKOrSM16kKpXEJ9qCGLaxwQIxh1aklcIBc3uKmpifLyirRyt1smrPEd0ZKOM6LHbDXR1JQu6ycm45CRSj2jRc2xbUJkMqc7F7gej8dIaoH72ibtMQOKohCPxzGrJtrpO+SiYoqjNoaObOToyTthq36SW28/mWV7DsQ2Fp5qifLYUy9x/Ml7869rjuKq9+fRMtjCJ2Ijb5gtyPYjcG1tYZtRe3NyyUT+Pm4SgeOKGTMpwKjyXyhvWo1B9PHbr1fy+ZvPYGqt5qjz/sYJN57O9kfuhNn+BVdeGeO++4wsWrRpvXN55EE/eGbz6P8QBIHjjjuRE074v7TykpISmpqy7YQNOHTE4QxwVHPbtzejKAr7778jF188noWfvIH40bXMWnI/P15zIYKi4PrPdUy89SjOnziQrczn8LdkFZ9d8yG25cspmVbIV/5HCUbOYviAXxC+uJjkxxcx77OXuG7R1az0r/ijp2CzYZOI5nm93ne8Xq/H6/WO8Hq9N3SUzfN6vfd3O+csr9c73Ov1jvd6vd/1pl1FkNAL2c7vAksJbW1tKhUUdLrsD5dksaOTkySkdAOrrU3AKEooKh9wURSQVOyYmhoBp12hra0NW4aArmwpIOFvzjJwk4kmnJZCFam5vkOy2lFU0jevX59KyqEGg6LHZDEQyDLkBVqb2qiszI61NMsGgio601Eljk7lV1NVBSadlcbG7AdUMxW00Y4hGcefKdPWYQircZZLk24ihgiNjempohv1PgY6tDLIaQf4AVm0kbIyCIZUUmcnQNB4ZCpkNxFLNOsFlcvmNUtGgrFsjntC2XQqDR6P52ngC2Ckx+NZ6/F4TupY4J5NxgJ3k3Wqgh9/XMz48RM2WXtKQSHuiAVTYBGDp47llLPupKlUx/2/zGer4w5ku8l6xg5S2Hry5Ry082/sfMCDbH38jjz/1mMcOWU0b907h3NXXsaUXays+/tAaiuPY3DjTvw4yEZVdRjD338kvNN8/EVe3AOXsuzrx3hq3mvUSRUEq/bk71ecwOkXvs64cRK1tQJz5xpRjQXOI48+or88s3lsuSgpcXPhhefmPGePgXuxe/WeXL3wSuJSnN133wOHYyknHd1Kybc3c9X7r/P22YcgV1Rgufs2Jp8+jp2OmcCk0HRuHTmZ+a/U8NVdL3BB0QgKDyzgzWUP0th8Frvu8ANVa88n/O5MHv7kI67+4kq8Lb/lHMuWgH4d4BfRC1iN2Z5iu9lBOJyeKUyJx4kjYzRlK+YoRhMWxUhLwk93xnIsBjqdAvrs7DhWK7S3gi5DBq65RcZkFVi3bh3bbbdL2jG9sYhAtBZFsKf3H23F5BqMEMmOHNXS09XyOJvNCrGAABlJNhrXxbBqpXsWwOpyUFdXg9PpTCsPtgQoK8vMeAiVyVKWhxqzyuvFRopMxVnlVivodHpkWT3wUM1L7HcPptQIy5Z52XbbLl641V9HuMyGIGVfj0uxYi+yU1OzjqqqLiO/QWxiP8cQvKg9lH1z0w4aBBGVRHT19WC1qt+XqoSbpYZ2GhvrgU5pVPxyGJ3iQFIJyByUqOSHUPZOaj3NOIwqKds3Al6v9xiN8reBtzdJJ73Ahx++z2mn9W5DqTdQ7HYqgwYWHDqJxQ0K39w0EV1TDTee9C5NFz7CG/ZbGXnEWM49LElxsYLbvT8NjVN5+tcncOzn4pprr2bQxLlMvuRqrGecx+hD/eitE/m1aVeUhZ9x7QtepKJCnt51IG///C17DtmBd1bKLPt4PT98O5sZNw7ixa/PB+eHjLDew7RpSWbNMjFjRgxLHxLg5JFHJvrLM5vHlouysvIsh5IaxpdOpMBcyKwvZjBzylWceea5XHzx+Vx22RWsW3clc59+lC+nDOXy6kFYb7uZ7U4/E0vRbiybG+bLHSs4YHk9h97/KPfvMZFhE/fiwe3W8fSX91Mems+hBx6Oz3c6n78rcc/yx3EOeZIjtprOOPf4zTADmx79Oh1L0mrBIGYbv1ne42SSRDBGSE5QoJIi2GwGfdJMU1yFioCguuftckEkpkOKpatuJJQYJr2eZDKJJeOraBGK8cVasjyi5kgAoawC1Sx2WtvwGuLIZWUQDGcfiy5bh2WABkdIECgocuHzZXh9FQVFkbFas2ko5XIpLbHsTIE1+nrKbNnGdUdHWSXhMCiyusZ1oHgoJaJCTU16sqkC33Ioq1CtgwKFVUU0NNSlFceFKA6zBt9IQ2pPyxVotYIsZT8aDQ1g1WARmBUrRpuetrZ0L/kafQ1FUhGFhdnGr5siArFsBZH1xgaq7JVZ5VsyIpEIdru95xN7CcVmxx0Widlh3Soro/e5iWNK9+OFWf+h4IT9OefhrYjFYN48AzfeaGT2bLjlZjPrXzuVwIJTaRyl8GvNyQx/5hxGv3A9iZpqRhWN4e+eI2meOIrPrj2X5Dofez+2jIFFL/JmrJnDqEGf9LHjlJ1p//F1pgeq+eTjp1mx4mTefvsbgsFrefXVTUL9ziOPPPLYaAwfPoJjjvkHsVh2puNMDHIO5oJJlzBn4Swwwn/+cycPPXQ/DQ3P88yFx+BbWc2hrUH8p56L9babGTfYz9hrD+OrhVZeHzKEI/a8lH+8/DOzv32VWW/5uWr8fhRMK+DBj+/lk8/PZ/ph33PKxBMxfHotdzzn5ZIPZ/JN/VebYRY2Lfq1sRwlic2QbcgJgEHQE0mk3H9CWxsRnYNw0kdF5eCs8x0OBSNm/PGMLW9J0kx8YbdDVNKjyxABj8shTBoO+SJ9FQ0EUBQlTTxcH21HdpeiRkjQ8nlusLczDe/KSgiHs9tx+FZDWTaZHwBFwV7soLm5Oa04QBCjoM6ntWAiKWf3ExeTWI3qRo/aVNbUgCKHVfWlsViwGHUkMhLMmAM+okaTKqUGAaxWK7FYpgGee5NEp5LSXJPkDajdq/XrE9jt6o9M0FmBUUVnusHQjDVso7Q0e4FhwKBKD4mIMezGv04k8dKl3k75tU0FxWajIKLQGG7AGKkisXQBx130f1hcvzH+n9tSXa1w1lkJZsyIc8klca64Av797ziXXhrnhsvKeeXc25ly7CTOu/M4Bt56NJV3XcVN14nceKORlrfP4+KPFnLvCc9SKLRx3dIzeO22e3hgrJs9Y+vYqc1Hzc+/MvXMUzlgm7NZsGo+wU9fwuWazjPPPL9JrzOPPPLIY2NQXl5BQ0PvdJDdVjcXbHsJ1yy8EkWnMGvWNVRUVDF37jVUhL5mx0EFHPr5byw6/Hqsd92Gx76OgTedwm8Lu7HtAAAgAElEQVTfhDlx2QoevP0xPntHYduVC1i1Yhlz3gwxa+fpOA5wcs97d/L0cxdw6EGLmTP9SMp/voE7n6jjrNdn8uGa9/qUfOzPRL82lkOxEMXm7OAzEQGzzkRztMvzmUyCTASnK1vP124HETOB9nRjWRdu5//ZO+8wJ8q2i/8mvW/vlRra0kF6B0EFRRAEFBE7ig0rXZqAYseCFVCKIKIiIqKiSFFApBvqwvZekk1P5vsjsMvuJgEs7wvvt+e69GJn5ikzSWbO3M+5z+3Bf3KOwSDidkvAUz36WOEtwyBR+S1WohOiKPFWYDCEVNNUC16nbxJ+I8vnjgmYUFejgl802P0kn6mtxXj1ASJ3oo9g1kyKy1bkEaUNVMFPCDCnwF9sGRKcnup62+xssDospKSk+m3jCfBDKSksJy4uQHTZbxWjID84gVpVFf8Ksm0ZJKkMfn/c5ohUJAESKoqKComLu7xIsf9iOFcnNm/exIABA//ZTpVKwuxwpuwMydL13Bh9A5qPlyJ27OS30IxEUj2XVBAEJvZ4lElPPcXNrz/EqWFNmW1+jGdvO8Wzz7hYPeFJTjRchPW7b5GdPI5u8hPcHHczB+t7CfloOBZFCl88vxDb7nW0UCXzu3Ipkw/Pxpp5Fo/HQ1lZKW63m1OnTrB//z5+O7KL48XHrpoHQx3qUIerGx06XMPmzZeu2onWRPNQm0eZ++tzeLwerrmmE1OnzuTOO+/GUOIgpPB7nv7lLRYmz0O++E2aCiZCX3wSy8GzhL+9hXUrX0Vd0InJO3dyqyebiKOZzN3sYuagceiv0/PGN6/w2uInGdBvP+9MvJEu5vl8slzLHZ9M5+PDy3F4Lh4F/2/iitYsi6Ibpax25FMm0SLxgNVVUbnN4/SCAFJJbfIrl4NCrsJaw+LAU25FIpOCH51zaCg4XLXpbZknh2hpCOV+mKRcqsCNSHh4OAUF+URE+LS9gigEdn04101NMieC3yUUuRy8AR64EokcL35IVgAinicvJEbVxu8+UQB//DJQ6WyACHcohbbq0euCs3asbpvfJMLwcJGMHAGVH45fkldMSqt6tbbbDTFQchio/hIlimC1Wv1HowGJRIrL5aqWzCcGORmR2pHyXLeJRopYzvg53hoSh7S8AvyYsVgsFkL8yIMC4X+tCm1ZWSlhYeH/bKeCgFwQcLrdxCksKIsa4xyQRge3i71799CpU2cAfvhBys6dUvR6sNl8v/Pzn2tMjMjAgf1Ys7gVd8+9g3XSZJ54/10ayKSodXrGi14++G0EE/v0RbFqJXc0PoAmrR+dmt6C/SkHuZuH0m/AWT799AvSQ72skmXxYLmOKQ9OQB4VhsPhINORSZFChS1Pg9SeT8P+IQzvP5IBKQPryg3XoQ51+NfQqFFjVq36BK/Xe9GCJeeRqE9idJPbeWHP8zzdYQqCIBASEsodd4znDsbzxrevsO3bF/m2tBGPzXiBPpMf5sCieYQ9+SjHngpn+dKpPPzwPJyStgze+T539LidcbuOMqdA4PiICXyYu4FXNywi2hrDmFvHMmpUV3bt6sHKz02sj1hIp9YGxre5jXBV7byo/zaubLLs72EiisjUITgcIkKFBc49g11lVgRl7US985BKpL6HpChWspH0P08SGqpC1PhJItSByy0gk0lxOp2VZbcdWAgRtH4fdILgS9iLiIgkMzMD8FX+q+Jcftp4Rbz+XDIEKCoqIjS0ttbVr/wWr88ezw/ccjXYS4DqLx4u3Kjll5eNFMzqLsEdzXF7dSoZVngMdPpajhPgk5T8+StoYqtfFwGRinIrkZG1VxXKo+sjK/gedw2yjODlzJn0ANFogYiICHJzc6p5QF9ujM/uKCY6LNp/9p9cDv6l2Xi9Hr/nH2gCwmXc3K50ZGScJSEh8V/pW6WGpNJEnlXeSMUPv+B6eA6drVbefvsN2rfvzEsvKUhL8zJ5spPoaCUFBdVXPbKyBDZulJGZmcCo1t9wJnoBz+86RbyYgFBeBoKeffly9qpLSOp/LQm7dzEmxED0ih/IubEv6fWyOfL1eOLidlN6KprndBsZRQyKX8vYbtnC0OGNsGhv5dEb7qBjszLOzv+Ule9t5YstL/DD+G+4re1dV22ySx3qUIcrH7fcciuvvfYSjz76xCW3aRrRjFJHCUsOvMl9rR6stu+hax8lNGkpYfJw9i9rw8ZJM4js3IF2k6fQbM4Mfp4YyaKXpvPii8+Tqnubr4ue46fTKh4ZfR9tN25nnlODafSjLD2zjpfXLyTaHsvto8fx2tQmZGRM5/1PC7hr51IaNbVxf5dbqR/S4J++JH8ZV/QT2W/cRa1CI/f6LJOdVVpXZ7kNQR6Y+4sIiHIVgrnKPu3EqSMkJ8WBn2ikVAp4ITUphSNHDldu93q9yP1Ery8YCJ1Oj9VaFfUOFj+SC3KsLmst8i2IkJ+fQ2ysv2S62uOXCRZ0cj9hTcAckQz5tbVLkgASlMr9/mS+QaKxBvTYndWJpKEgHcL9R1UTEny809+Lh0htSzeACkMcmCtqbReQkJ2d6Z+YiSJRUdGXrN/y9Vc7wqsx5+JKSr7siKAQ4CUmEMSgWuqrCxs3fsWgQdf/K30rwjQM2J5IspDBqnYLAJ/cqLi4gqlT5Qwd6mbQIHfASH1Cgshdd7mYMcNB0ybg2TkFt2IE5vYCjz07maenzGDlK2uJHhzDvS8v4PZeQ/H0uwPFpq8ZkhOCLsxGizEfotXNJVybTTNDYz5umMfh1AJcQ7vyxvcybs9302vnQtQfLyXqrq4M+GQRkaq5SObuZfPqxczbNYt868Wz1utQhzrU4XLRpElTIiOj+O23Xy+rXef4riTqk1ljWlVr323N7iDblknavYnM2rKJm035bHzzJd7t3Yg2prdYN/EIU6fOR+15m8jTrxLRpyWvfbeEWXYbeTffgnHVRuYeiGTq+GdQ9lfw4mfPM23ms9jtJmZOiuST+x/HWPgET761jTtXTmVL+nf+A4r/YVx1ZFnU6tAqvThs54iy1wsSAVuJHbnqIsUBFFJwVoX/7A4rutDaCYQXIjwsDLO5KnFLdFtQBSClGg24XOK5BLSqKJakMoJYO5QY5gohy5xR64EuAqWlpQHIcu1+MmS5NAhp6HdepZGNkBYV4FczHSC6KQkQ9gwWjZWIklojSF0OkPm3kNBozkshqrcSEQJOTJTJA+oUSkpKaxUYOY/4+ATy8qqTEi/iZWlI1ZYiSE4JfECgSHFAQfpldXNV4cMP32PXrh3k5eX5tSb8J6DWS2m7PwlJ25bExcPp0wLp6QLp6X3o0WMLjRpd+g02Lc3LM884eX58b/SnxjLwlSls+iUfEHiiw9O8vGchm5w9MG1IR4xLQP3qIsZGDCLeEEv9kR8jkQxCLJLQI3UqlqRYhtsfZObjb7Ba5+Bx6yNc75Ry68Yveev77zjVfSvfdx3Ivm0n0by8l2V/vMuru1694jV7dahDHa4+jB59Oxs2fHHZ7a6vPxiHx8EPZ7+rte+elg+wv2Af+9RZNFj/Ni8bymmc3pAlrYxIjz/AnJGH6dVrHkr58+gPjSYl5V5ym+XywrJ3eT8xCdv1g2n63mrmnkxl6n1TkfeRs2D1HKY/N5nc3BPcdbuStU+P486Eeaz8RM2IJc/x5p4lmJ21i779p3BFk2WJ1M/StSCgj1TirjhXuKK0BDE0DGe5E6U2cGRZKhFwOqovw4qiG5k0cBuvVCAqNITi4gss5xylyHX+PXBjYqDCDCqVCrf7wjX5wA/tOHcUGeYMv/vKysoJC/NnB1ebThVJS0g2pPrtR9Rowenf/zgYavFIt9vv2JUQ/NcoRHT7Obiyid9ktmCxVf9fWt/IfuUOQEhICA5H9ah3IHu+QJB6HBAW9s8maf0vMGM/yMvL4f33l9C8eYt/bQzbiy9xjWo/rnYduPVWFy++qOTzz+W8+2439u794S/1GRICz9ybxPoJM1lx+g3un/s7334Zzo31R7AiuZSfujzFzh6TcJda0T32EL3DOqDTyOgwOJGMDBN29UaiU5LZFv8Ap0omsjN7AWZXd94tO8rGxEbMHnALj7aezPz+M7EYlvB1dBjfPLGcs3MyufnVuYx57T1WfWHm+HFJXZGTOtShDn8bEomENm3asmfP5du13dbsDg4WHOBgwf5a+ya2eYzvz37LcZ0d7wvzuMfwA+OSuiBpM5XYslF8tmAx+fkvcOTIQhop66M7OBd3bxExWmTyO4v5sf9AXJ260Oz1pcwtaMHUh2Yi6y1j7iezmDFrCunpp+jRw8v7U7rx4rWzyNp6PbcvfocnNs7hcOGhf+LSXBauaM1yqNrgd7tULuDx+CKDeEWQSHB7QCILTH5CdeEUFeVXi0pWuGzo1YGLP3ikSlQuFx5PFdmTuiqQGAyIZbWdDxISRH6u8H05qxGqc8vw/khhiDSMDEshF34UPrMHLx6PB6VSCVQn+YIfhuUF5H6Kq4BPUuL2XG5pjtqwns5B1F56opoPIqKfKoxVe6v+fx4e7H8hyy04s3DVKHVutfquyz+VZCXUDpBXIjC59lMlsLAMt1T1P+CaIPDYY09Sr179f20Eb1w89XSFlKXWQyvA4sX2c3ukhISEUlxcRHj4X0sUMai1LL3tOT48/B7Hsw+y46V7KG38MZZGp3gtV0Jki428vK0z6kmP01TWjSUxHyB4Hci+PEmU/Hd+l5SS29fLO2kDmb93DwuSM7hx3rcki2tQJ7dgW6OhxMttFOS+TaObcjmUdzf6rXnc07g9vyj28k1+BI4vGxDr7kiKujnXtJfSvr0HRe1c5DrUoQ51CIohQ4YyffqztGvX4bKfeRPbPsZzO6YRoY4kXleVqC8IAk92mMy07c/wVIfJRD06iS6vLKLJ2HvZ+eU82vzxPqtO7kHX4jHefHMhPXpMxbb+JQqHv0PSLcmcOXGab44c5p57HyA5O4vmi5Ywp0cvjj08jmV/fMjsZTNIFpIZecsYmjZtxtwnEqioeJLPvnQy972v8EatoW/bVG5tPgy9wj9X/CdxRZNlncb/BRAQkQkyKtxV7hZOJwgSN0qpEj/F0ggJSeBU4ZFq4VK714FaEaDKBIBMCRXV9bFyqxVvaChCee2CHSEh4PFTde48/CVteeV6sJ8FqkhoQb6IUnWZJC5A5TyAqCiRUzmgqWHdK8EblJPWlM6W7DyBPDk6MJETQfCjhPGKwaPaNbsrwoxB6f+zV6tF/FSIDgqDPJnM9H3VtMNZWaANosDx65RxbqL+bjYKhYi9vHbUW3IREl+TYJfsPoE0PkBxmasE578fzZo1/3cHEgTs06b5fbEaNuwWPvvsU+6554G/0b3A+Bb3sCPsF77TPouhOIcMZyEP932MDcnzWRYzk4MnnkClP8R4j5JXRTc56iIyQ1Mgpz7pP+pZPuB+9pteYE9hCdub5NLAmYQi41s0uSuJ08RSKruGrz/RYrePo/O1kbylfRvvzhIGeKNoH59PYcxP/BGh4OP0eOb/qkTi0dIiphEj+zaiaWwqMskVfQuvQx3qcAVAKpVy/fVD+Pzztdx88y2X1VYiSHj2mmnM2DGZ6Z1no71AhiqTyHim41Se/3U2s7o+jzDuLsI/WsLNz8/h5PsDCN1WxPcH3yE/OpYzZ54mKekFNs2ZQJ/Re8hI+Yh7e03g009WIpcrGP/sdAy/7qT5i0uY3bsfpkfuYPnBpby24SXCV0Rw/aDBdO7clbGjFIxlGMeO3cJHX6Vz+4/vkpBiZWznAXSM6/ivuQxd0XfaYKcsFRW4ve5KAuP2CrgkdsLUYbj9kCmVJgFXobnaNq/HhUrhvygHgFupQqioqEYOpR47Xp3/ghFyOfjToZ9v7o9kWkNiEYp+xytWkcPjp4oI02kCElnRn6tGkKTDlBTYvwM0NWqWeIOocARArBEJt50pQN5Vh1AcWINb+/wFpP4Y9Dn4c9fIkRcS5cdfG3wOGn8cF6ltKR3426IP60jmqd+AKu3s6cwKwrWywCoIf90FSdQLD4eTGaCtwfG9SIL8eGtvLz9wFk37WISSqzfJr6CggKgo//7d/zQcNw3zuz0hIZHs7OxqTjZ/FV0SulE/tAGCIOHd/W/RKroNMqmc38P28KjzHRLXfImrY3e2r59CdNtkut17D99mfMPxKT/h+vEJWnYroeSwhdyjFjJbH6dVr5a4iqLIzc1AdHzMwG5hhLbqzYZ1jckydUIdVowpaR8JSjtt5I0JPVVB45y93KDTUz8hhowINa+uLCZPXEdCkpvUFBGlTEHDsMZ0jOtEjMZPAaA6/E/DaDQKwGzAAOw2mUzL/8tTqsMVhi5dujF37nN/6f6skql4vN1TLPhtLs91mVvtmRaiDOX+Vg+x8Ld5TOk9A2nGWZRz5xL67Ez6yT5CWTGULpt/YnFEBDk5N/Lmm8tZtKgt2V83Ye7Q2Yy5uQep3nosWDiP5s1bMGzmXFRbvydt0XvM6TsA0z3JrDjyMZ8dXMOGb76kyzXdGDToeho3hnmTknG5JrHlRy/vfPwdc1WzSWusZUyHgTQNb/aPEucrWrMciAD5yKLoI5PnCajdjFNOwIikRBWLs4ZTg8vjQunHY/k83EoDntLi6pFPUcTicPgtEe37XPyodoOsqJtDkxDM1Um86dRR6kcGqMYHyJHgrJEM5A0ifo2NBVtFbbIuegJLBGzaCMSK6m8d5eWAWOa/Gp9vErVO/1K+qp4aRUaKZWXoZP4/x6Qkny68JoL9JkR9K0qLquvCD5/5gyYRAYqeEOCzDKJxjo+HCrNYq02w8/cKEp8+5gLYyl0YogO/wF0NOH7cRKNGxv/2NBgxYhSrV6/4R/qK1cYRo4mhX8oA5u56jlxLNgNSBhLWpjsVM+ci37WDHh0e41FNM0bsSWfuESXyFjKyYrO4M6QrP9/+MFv6jyLqqARL2UEWCjI+7HgdHw57lu7Hw3C9so6mZXO59qavSRsvRxM7ioKMEXy68wxvHznJd4Z2mG94hAPN2nJg7x6abvuEnlu30G31KaLe7YT40yNo7PXZcHI983bNYv5vc9hy5lusLj8VjOrwv4gbgUR8mr3M//Jc6nCF4pFHHmfRovk4a8gSLwUx2liGNhzGOwcW19qXGlKP/qkDef/gO9jvGA8NG6Kd9xy2ex+gBz/T5b37mGRX07n0Ju66ayRpaS/xwHiQ/jCft5aV8dKedUyeOoP69RswfcZkvpVIqZj1PILbRdqi93jO1ZMHR0xEc52GnWW/MG3mMyxf/hF2ux25HAYNkPDBU9eyYvx0GpU8wPPvHeOm1+fw5Fcv8nvu73iCrLxfKq7oyLJC4l+D6wmNQOFx4LA7KlmS22tBIVP7LUoC4NVGgNvJhVkzoggSaeD3BYk8BLu1lAv9iUWg3GJGpwtQ8tnPNqFSz+BHo6oNQ2p3IKiraFVZ0SEadGxKbp4fVghEeMJqFf8IhgA5b8ECpZRF10eWXjvztDS/iLgOtQuMVMJPn8HUt+GeEMocJbW2y+X+X2IiI8Hh9tdj4FHkWi2i1VNNWmGz7KeesTVHs/KCzK46ghHfmBiwWS/vLbYiJA6xovo19np8NXKuZsXy4cMHuemm4f/tadC0aTM+/XTlX3owBEKn+C60iEzjWImJjae/osBWgCh6kQ42cGeT4fw+Zg0xPcMJmfgok3f8QmxsLA2lMhw6PdEREXxon8fkaU8y/Vop92vakLZlH7cMH8mdD91P/hcb+XPOc+z4chmnEiPYlZCEzBBJx+49KT7hYcYHc3DaHUQltKB9h+dIi2mFXL6Pkt3LsH+3gJ/WKEkK60y3MXfRYUQ0+4v28Pb+N7C5bUSoI+id1I/GYca6YihXMIxG4/vADUCeyWRqecH2gcAr+O6w75tMpgU1mwLbTSbTu0ajcQ3w439qznW4eqDT6bn//oeYP38OU6fOvGw//zYx7ThVdpLN6d8wIHVQtX3XxHUi03yWb05/zdjZsxHH34N2zgws02YRtXAeXb+ejfzN/TR97zRfrP2WrM5ZpKW14syZMdTzHmPAS1N4ostEZs+ez+bNm5g67RlGjhxN2qznUXy3ibSX3mdWj56cGtyMVY1XcPjsQQ49f5Dk6BTGjLmd0NAwdDoYN0rDOIZisQxl81Y7byz/gQLpt0RGe2hTP44BTbrQMLTRZUvYrmiyrAxgOSaNDEPl9GC2WCrJsktwIgnC/iRKOR5kCDarj4iI/lLLarSRarG5C0BaRZYFICMrk8YdWvttEygWDgGSyaQScNWwTjNnE1p/MGKuf2/EeHcUp9wZ2Gw21Gp1kHEvOBeh9vjB7HytoYlgtVereuf1QHlxOYmJAYpMCCDWKPt3sRe6OFcUex01iP9FTsZvUZbLZJeysiw0jUZAELJcU7ccbAiN5lxg/TLmUR5VD8VpK1ar1e9KxdWK/Px8oqMDr4z8JzFy5GhWrfqESZMe/sf61Cn0tI1pT9uY9pXbMsxn+eL0Cq575wFeWSXHMgvuv7870dFiNdW6SqXi6Sem8M6SN1k/8Di/DKvH7fpe6F55Ba3VSfNPP6e5IKCdOxN+2cYOfR6v5Xk56rbRuEsS3fs0oui3UH758S22efMIb5SAoUEy8tQWpCrq4bYf5atlD/HdS166xTbl7ruuxXB9Zwq8Zn7K/IHPjn0KQLwugUZhjWkQ2pAYTWwdgb5y8CHwOrDs/Aaj0SgB3gD6AtnAbqPR+IXJZPrTaDTeDrQB9gHnl07/fhitDv+zSE2tx7BhI1iwYA7PPDPtsn/7wxqP4KU9C0k11KdxuLHWvtd+f5l9BQdJmj4L3ZSn0b7yIhWPP4V23nN0fG4eUcO6cOi2pZSuW8p1Y2M4I05i+5f9eeWZOby69yVW/dySacNuoG/f/qxZs4r169dxxx3jSe4/EPm2nzAueocpzVtQdP29rG68BtMZE3Nem0mYNJz+/QfSoYNPt6zTwc03qLj5huvweq/j8GEJ3/2aw/wdOyiWfIVU7iY0BMJCIcYQRqQulGcG3RvwvK9osiwEYE1KrQylMhTL+cQxlwu74EHqpzT2eej14HBKfJmAXi9YrXgDuEdUjiPRYhbtQAgejwepVIooQE5+Htc1bEhx8SUucQbRLPuD4LGiiAosETCIOmRaGfn5eaSkpAIXJ4se8YKJAJSV4ZUESW6Uy9FrVdWq3kmk4HW7UKkCtBNqyyEkUn8K6ypEiAbKnSeqbRM9F3ep8OcsEgy+IiNVfUqcNl+YOujrTY0+BN+YgT5Hv77gQabp0EZikEvIysqkUaPG1ca+0IHlakJubk5gmc5/AU2aNGXdujWUlJTwb97ukvTJZFmyiEvz8vjjTiwWmD9fyezZjlq/iZiYWG64fghffrmediM7MPXMW4waO4I0T0NUKz9GUlCA9f6JeF56gw4fLGHtsg+xu1ws/7UJy7d6KI52U39IFC2aNqPi1xj2fp9OhZCLpb2KH/VqKgZ0RKcs41jmWd56+zW6LFrKKGMKozrH4+03GndqfXKtuZwoPc43p78mz1q9WE+UOopkfQqNwoykBLCjrMO/A5PJ9IvRaKxp5t4ROG4ymc4AGI3GVfhkF3+e0yYvNxqNauB1o9HYHfjpPzrpOlx1aN68BR6PmxdeeJ4nn3z2sgnzI20nMX37szzZ4VlCVdUT0h9q8wgL983ijsb3kvDUZLTPz0a1ZjX2cXejnTeLelNm8OD6cTz2aHM+2LSGyREKztb/limTvmXAdSNoeEshM36cjXHN09wz7nZuvLGCjz56H6u1gvHj7yG8Ry9kB/4gZtErPJiQiGXEDL5p+iO7s35j/f61fLVxPSmJKdx88y2VbkgSic9LPy0tBhgK+AqinTkj4dRpkZzsUo7knYRBNc+0Clc0WQ4EiQRkCgMVHieIIoLFTLHUiVYemCyHh4PTJSJqdb4qfk4XbqkEWRDZtkoIocxTQXL9VI4fP0aTJk19pAsBqZ+qf1CVfHeeULmrkR5/LgrgNINQreq0eK6EoH9SJkWKxqAlPz+/kixfbnVk4fgxrKFRiEHYnMGgIS8vt1qJaILYwHnkKkR3DS/ri4SJ5cjx1ojgBskHPHeAT7N+Hna7L0AfDD4CWhVwuViRPAFw1zoXcLkC1LQOONUgA8lkhIZoycvLrUaWAaRB/L+vZHz++WfcdNPN/+1pVMP99z/IwoULefzxyX+7r/PfIX+//74p/Vl/4jOGNhqOTgfXXutmwwYZgwfXfvFp27Y9qan1WLVqBcpCFbs9u1ktW8uwm0fQOrQFys/XolqzCmfvvpTs2Iv0zyOMf2469+Tv4oxbw/tLpOwnlPIW9ZD0iyA1XI08vRBxlx0qJBQ5wrG6GyBLFdgS9ztfZOxCsT6MTiv3My4mmsYNZaR0b0f3rrfCBZIyURQpsBVwtjydHdm/sPLP5Wg0SkSnlJZRrWkd3YZw1V+z46vDX0YCcGHSRSY+Al0Jk8lkA+7+T06qDlc3WrZsjSiKzJkzk6lTZ14WYZZKpDzZ4VkW7p7H7K7zq8lfJYKEOX3mMOGLiczoMgfJfRNQv7MYT3Iy9hGj0M6ZSfTUmbz1dnvuvjuXT1p50Ge34qOUpaz9/n2WbDIwcXp/Ntsm88YXI4m0dWb8+ImIYhHvv78EjUbL2LHj0E+fheT0KQyLX2eERsOQMZP4s0UBX5xYx+n8kyx4ey46j560tJb07dsfvb56HpRaDU2aeGnSBCCEg6eDyEu5wsmyVqP2u10QQHbOy1jUapGeSaekooKQqPCAfanV4PFKzrFTFy63F4e3gjBV4DYqQigXbecKkxQDIPG6fSHWAKj5dcuryEcn+q/4BxAaCmcyRS50yRP8/KsaRAiNCKOoqLDaNgBvgBCzQpTicFclBYrpZ7DoAkcAZTIRvU5fq+pdsAC2OSIFSUl1Da6bi5BLQUC4zOILggCSCz6D7DMu1P6/KhdArEFwfNc2UIQ6wh1OkS23crwszHcAACAASURBVEXhPHJzcwgP92/t9ld0xlqNhoKCKs9uEbBareil/h1XrmSYzWbKykqIi4v/b0+lGsLDI+jevTvr13/GTQHcMy4F5eVlzJs3C4CbbhpGs2bNMRiqLB+7JfTghd3Pc6zYRONwI927e5g2TUn//m5UKjhQ8AdHi47QLaEHCfpEwsMjmDBhIi6Xiy1bNpCxJ4c/lPv48uR66qc14KabniFsx260M6fibtac8mUrweMhesUypu/aidftZmvuUX7Ym4VclBCRGsLRZDll2iis2gSitBoEs5T0Iw0oSU+iWJLJZ+pDrDz2M9IjkSSsPU5XyVrSYhR0aJNCypgbULRtTrQmmmhNNO1jfXwsKkpPenYuBwv286lpJaV2X46BUqqiSUQzmoQ3JUmfXGdjd5UhLEyDTHaxyMTlISrq6rtv/Ru4Wq5Dv349kMtFXn11Afn5+SxevPiS3YOi0PO46hHePfI603pOq7V/3rWzefXXV5jffz44zKiWL4e0JvDQ/WhemE3UvHls3DiKgQNf5f77yzmmfhHhq3SWlCzhrafWoesdSVSfn7Hrt/PxqicI0aYybdo8ysoyWbLkHQwGA/feey/aRQsgPx/dhx/SrayMbkNuxDGgNd+c3MSujF3sP7uHA+/tRevVEh8fT7du3WjZsiUyWfX7VUR5Ra1zuBBX9N0tIsq/7lEuF/G4z0VTNRq8Wi2lTjup4YHJn0QCEolQqcE9evQYOr2EyPjGAdtopWFUuJ3ESiVVUUmPF2/QG0x1ffKRjBwSghhmR0bCnxVwOYpV0QsqnQpLZnW3Cq/XiyRAyDTOHU2mNafy7/JiLyExcvCbLOdzdyg8La9V9S4YiiMbI8mqTpaLKCVUFaSQiShedv2RmofnHsxBEXN5N6fzZx0owSFc3YLD5m2UlZURHl71QpWTk0V8vH/Ntuip7exRfbTaUKnktdqU5BbTOC7w9/I/AaPR2BOfFdVhYKXJZPr5Ym3WrVvH8OG3/utz+yu47rrrmDlzLnv37qZduw5/qY/t239h5MjRNGjQkN9/38u7774NwJ133l253Pd4u6d4cc98nB4nI4yjuPfeprzytg1Hx3k0j2xB+9gOrDuxFpVUyd1p9yMIAnK5nLFjx9K5cy8WL36N5k1a0NLYmncPvoNNbSPulnr0s4ZhXDAHMSoa+6jbsN95D/Lt2+i19Qd66vXktm3Hmt2/EWY6SlRmPs3dR3GzmwK9DYPeSdPWCmyRidga98RubkBuXjY52Tv5IquYLy0avN+cQrN2LQacJGoMtG50HSmDJ1CvXThduoBWrqVTfBc6xXepvB52t50/i4/wW84uPjv2KW7RXSmdS9Al0iC0IQ1CGxGljqrTRP89ZAEXLO+ReG7b30JJyT/rlBIVpaegwH9S+v8nXG3XoVmztmzbthO3O4+5cxfy0EOPXHLbSBJpoGnC29vfZ1jjEZXbo6L0yOw6OkR05Y1t7zDymtGoTpxBMWMWlgWLYPSdaCZMpOKJZ1m58k6GDJnLww/ruGt2fT7+eDpRyuO02voehzJOkBUvxZp2Bze1eJBZszoil0cxevRTeDyZzJo1D61Wx9ix4zCMnwAuF4pNG5F/vIp+MTF0HzKOsmZ6fsrYyqHC/Rwu+ZMjm47BUhGNVItEIkGr1ZGcnEypQ6DVhNsDnuvfIstGozEMWA2kAOnACJPJVFbjmER8yQox+HKg3jWZTK9dSv/Rsf7Jr0oFHo+IgIDX60Wq1uByOdDpglNOlVxBgbmI+PBY8s/koQmRoQmPDXy8RIMdFzqdHpvtFB4PSEU3XGyJ/AJNqymjmD6hPrLs74ERGiriqLFKe9FkNQFkchneC7LnRKC0tDSgS0eCK5o/bAcq/y4sgPCmIBT4f4glJ8POTQL6GpMJ+sjTaBDd1SO1WfI8ojSB9dcX77Q2al4fwXQKTY8YCGJsUVP/frFK1/KItmgc35KVlVmNLOfl5dKiRSu/bSK8hmrOHk6niDeITt1gECktkyBeQJYFQaAkv4TEtKTgE/z3IQJmfFYwl2RFlZGRQb9+N/yrk/o7mDBhIq+88iLl5eX07t33sttnZJzhmms6YTCE0KtXH3r16kNhYSHvvfcO9es3YPjwkUglUp7uOAWP18OMHZNJNdTjd0M6w4ufYXgXX7XQ+5o/yrLv/+DGn2fSyToTqaikUSOIj4/kiSdmsHfvL3y06D2GDh1O+04dyTJnsjXjBz4ZIEcwn8WwdBxtrKG0atwX9WNPIoheIrf+wESHA+o3wDF4KPuUCv4sLSX35HHkggSFxUz88VySvv4Jg3oL1ngd5t4NODuiJYcqKkgvzqHMJsdiDmXvUTe/H/0G1cKP0CMQo4kgNmUI6iYjCQlvRFKSgNHowWhU0Tq6La2j21a7Tl7RS7Yli5OlJ/jq5HoKbVUrJxJBQoIukXoh9akXUr8uudA/atYD3Q00PKdlzgFuBUb9NyZWh/9N3HffgwAsWDAXi8USkEf4Q//Ugby+7xWOlxyjUVj1IE+PxF68se9VjhYdoemYsWAxo3viEco/WkHF1Jlo5s9BMnIMX3zxDDfeOBVBeJo77wyj7OZU3n13Iebv9zLRsoytToH3dsyk2YA0Hug0lbWrdZSV1WP48GnodBksWfIWbrebW24ZSYPBN+IcfCNCXh7KDeuJzc5meHIKg2+YgDc8nKPFR9iT+xvZFVmIopcSWxFn8tMpOFPOJP4lsgw8A2wxmUwLjUbj08Cz57ZdCDfwuMlk+sNoNOqAvUajcbPJZPrzYp1rApRYk8tBFCRo0FNoLyTaXIFHqgxqg+KTbiiwOHyhdpfZCQqQBCG+AhK8Xg8ajQan00V5uYhEGpxoiYIUl70qnJ9TWEG9MO05DXNt4qTTgdtV3UWhKjgcuFIeVI+KCkBmZgZxcf6JqRo1FwYwS8sgIgKoXbUb8EW8XS58hV/OwYHjEh5s1edcIreQqgxckc4rCrUJ5cWYbA2oy/ORRYQFJcs1cX6EQKdjDYkjtFgkPz8XqHRwwuFwBXSuSHTFs916tvLvfYdNJKgCJxHGxYH3UAR/XsBFHXiwlFcQExP4Je5y8FetqM5Fkn82Go3RwEvAbRcby+Vy/e0CIP8mBMFXgnv58o/44IN3ueOO8QFzD/yhpKSEsLDqsq3IyEieemoyK1d+zO7dv9KhwzWAT9M3u+t88qy5jE+LYc2nCubMkSCV+tIRunRpR88REbz35ySe6jAFvTSVX36B119X4HT2ITW1B/v3f8ZXX02hZctW3HzdLZXON5aeFg7k7+OjA19T8eEqcLmoL4nkmtbXktimP9K8XDoeOkinzIxz/pAiHmNTMvv0xyQIHE8/xZm9f1L24QFCzL/SSyshrUVDwpu3x9zDyIEbHezLO8yfGUUczykk40wFij+Xov/xbSIFBQ0iG7AjqhVWSSN0ujQiI1ug0YRiMIikpIikpHhJTk6iZ1ISPZN6V7teHq+H7IosTped4tv0b8iryMV7zi9EQCBOG19JpON1CUEdjv4XYTQaVwC9gAij0XgWmGEymT40Go0Tgc1U/V6P/henWYf/UYwadRsffPAuDz/82GW1e6DVQ0z95Wme6zrPV0W5xr5p259hcqcZcN+DSIqK0D32EJY33qFi1vOo338H+W87+XTVs4y+bQ4u1wIGD5bwxBNOzo5oybSpr9Hq8A+sbPoZL/2Yw21fDuDO2+7mro63s3atnOPH6zNo0BRatCjns89Ws3z5Unr27E2vXn2w33UfAJL006hWr0AoLaG9QkGr9h1xt7oR8dz93Ct6WbP9m6Dn+HfJ8o1Az3P/XgpspQZZNplMuUDuuX9bjEbjUXwJCxcly4HcMAQB9NEGStOdlLcsRVvgRlBKEYLII0QRFDI5drvdt8Fm85WzvugcfN6EVquV/BIbOoU8qD2YVGbAVlql83V6nejVciwORy2NDPii5KK3OmkT/fyrGiTCOU+26g+S3Nwc2rRp539efi6NXC5BDFCOWRAgzGOgzFG1UFAoKQiq8YYLPaXP/Q3VykxfFC4XF1f/1iiuIuL/BINAONdHwM9SLkejkVNWViUr8V5EXB1JKFZn1df69/1b6NO0B/vd/gOzyclgLYmnQHWoclshBYSpwirt+v4B/FUrqhdMJlMOUApcuQz4L+D228dx4MAfTJv2DEOHDq8kuBeDKIoBXxaHDh3O66+/XK0vQRCI1fpeXkeO9OduksTU0Jk8/+tsnuo5iT59YunTx/dGm5srsHnzCJTKkezZs5/t218mMtJN9+496dy5K10SutMloXvlvNILTWzbvZozXz6IqsJOb08qHYhDiI7D09iIV6cjITOTFNNRrrXb8abVx/HUw9hi4tm06hjfr1qLZN0+rGu+QaWTkhIWwuDEJFr2vwP9Y51Y9puJT37ay4mi/RwrPISq5AghHoGYLB2KsiZIGzYhz6bixAkZKpURUWyCStUAuVxXeW8LDxeJj5eRkJBK04QUujfrVe2+5xW95FbkcLrsFFszfiDbklWtwme0JqaSSCfoEv8nNdImk2l0gO3fAMGf5nWow99EcnIKCQkJrFmziltuuXRJnUwiY0Lrh3nt95d4ssOz1fZJJVIebfcki3YvYHrnWVgnT0f36INoZk3HOn0WtnseQHbgD2IXzuXtCb14cvkcrNbnGDnSQ3KyyNJlDr75pgd95/djQY8veFrxLU98vZGlH3/AU+MmM3p0fzZtkvHCC+G0b38vY8a42LbtB557bhqpqfUYMuQmwlPrYZsw0Tchux35nt8qyfN5G68WJVkwNPA5/927TbTJZMoDHyk+F4UKCKPRmAq0BvwbCNeAv1LI5xEfH8rBvDwcHheWPCtepVAZefEHQQBkCmxlpQDY7HZkIcFP33cjFyofkJklBRhQIZUGjnxK5aGU51dFF88/YEtLS1Gpas9PLq9dfe9iDnNuuRpsBUBV4qAbD2VlZYSF+Y/iempU67N67cgFA84AZBkgwRPDLluVNC5dmU+8NriWtqbP8sUC0aJUiuh2VmrJXZk5OHWBI9H+IIgeIDBZVqtF7GUgueBcL+bSASCrQVgl4uVFuSwZWSTdN479W/2T5ZAQkDs11RxTTikyqWdocVnjBMPfsKIaajQarwVC8BHri+JqWk5v2bI1LVq05Kuv1jN9+mTatWvPwIHXo1T+teqJKpUKh8MRlFD7g15hYFbX53n30OtESGO5pfGtPpIdKzJ2rC851mJpytataezb52HFip/5+OMFxMe76dSpIz179kalUlEvqgn1rpsBgM1tY1vmVqbl7ELvymaUM4LkvX8iyc8FQYKo1eIyNkXxwxbUmRncGh2N/eOHsOsi2LfDSeH6XYSf3kHGwVP8+uvbuBa9gUwn41atmraxcdRvfQ9fZzZjVaGDk2FbOGn/Hu++XQiiSKhMS5N6rWjW4BokLgl2u73yvlNUpMHpbEBmZn3c7vpUVIRWu9cJAkRHp5KYmEzb+J4MNnoxGHzbRVEk35bP6bJT7MzeTqY5A4/oQaNRYLU6UUlVJOgTSdQlkaBPJFYTh1z6j71w1qEO/28wbNgIPv10JZ9/vpahQy+9uFSyIYVGoY354ex3jIyq7ogUrYmmb0p/VptWcGuTMVheWYzhzttQv7oI2yOTcLdsjbtFS+p/upIndKf5fPNszOYZ3H237x44aJCHvn1tPPLIEF4pHszrvVejl29lwsZXWfzxazw04hFmzuzL7t1S5s5VERs7kAkT+mGxnGDFio8pLS0hOTmFQYNuICoqCle3Hri69ag2R8nerUHP76Jk2Wg0fodPb3we5327pvo5PCDNOyfBWAs8YjKZLIGOuxDSIBHJiNhEnMdO4PDYKC62odVIkcsDn45OJ6IOiSI/KwvaS8k35xOedHELpPMFTKRSGbmFZmReGxpNYHcLpTqekqJMwOdFLPF4QKGmsDC/MgnoQghCbeImCpXpZ37HsBlikZQdx3sBWZYhRRAEv9HrqrGqxjmjyKJtaDuOiIcDHh8qhmBxHK/82y44iVMEPndRBJlMWq3IhlcUg8pjKsLjCZUJZGZmUK9efcy/HUcSG0Ow6LLOo8bsrEqgKMCMQZ5EOf6TKmJi4NAxCLkgKH6e1AciNl6vUO3qW11WpOIlvFuKF+iPXQ400brgVZJqeFPbJC7UiiD+1/8MLsWK6nPg88vp9FJ9xK8USCQSbrzxZoYMGcr+/ft4+eUXEASBQYOuJy2tVbXvxqWcW4MGDUlPP029evUvax4yiYzpPaez4cB3TP3laYY2Gl7pRAE+qdYNN7i54QZwu7uzZ08vfv5Z4Msvf2XFileJj7fRqZPPHkmn06OWqRmQOogBqYMothex1rSaHFUOfQf2p1tCD7BYUPy4BWlWJqJCgSchCdWKZWhKS+neuy+uV7qD4HuQFKZXUL75EGVbdmIxF/H7/lxWHtyBLHQH3RQ2EgukxNMDuTWaCoeSY/El7C7Zysqti6mocCKolIRERmJsZaRLqx4Y3Fa8xQcozvkRUaxatREEgaioWEJC6mGzpWIypfDzz0rKyi78fSYhlycRF9edDvEiCQleWrXSUVFhxua2kW3JJNOcybbMn8ipyK4mIRMQiNREkahLJEGXRKI+EYMi5Kp6watDHf5TGDFiFKtWfcJXX33B4ME3XnK7mxoNY/bOGfQydkVSw7agW0IPFu97jSNFh2kW0Zzydz/CcPtI8HqxPTIJJBIct46h7dDhnHryUZRfjWbl8We4dX5TBMFnZPbWW3a2bJEyYckojA2H8WL8KkrlW5i9eR7vf/4OA9oOYtKkWzCbDaxdK6OwsCktWxoZO9ZNcfFpPvtsNSUlxchkctLSWtG4cWOSk1ORyWQXrWZ40ae/yWTqH2if0WjMMxqNMSaTKc9oNMYC+QGOk+EjystNJtMXFxvzPBKjo9Eo/UeLIxNjUSKi1ctxa0UinCGEhvo+HH+2LTodhCa3xpz5C5EhKgS5h7DohKAWL9HRUO5SE2VQ0KlTGz5cf5AIaynD+vYIOE5cVCucng2EhDQiKkqPXuImND4Kl6uCZs2MftsoZXIMBjXh4RqkUilKmZyoKD0Gg9LvOJKUxujtmxANKt8+mw2ZRoPh/N9+oNerUKvllfvLNOV0btyOjN9PVm6r2TZUrUWlllVul8ml6PWBxwgJgfiYUMzmAlJSfNFRuVxGaKimVpvzf4uN2tHAvJqiomw6dmxFbnYF8T2i0RcKAcdJlSdwWlJeub/UUEqf+tez98Rev+N06AC//yBHq1VW7pcrleeusf/zMRhAUqFAcm7/jrMHaShJQRng+KgoPWq1CrXmgjHksqBjAKjVajSqqjYqhQKDofb1uhqgVquv6HkHm1v//j3p378ndrud9evXs3jxFiwWC7fffjutW7emuLiYpKS4oH1cc01bCgoy6djRfwLoxXBDy/4MatGHNUfWMP/3mfRM7cl1ja6rJTcYPNj3nyj2wmTqxebNIrt27Wflyo/Q68sZMeJBRo5MQir12TtNSXoar+hlw7ENLNw3i9axrRk29hZUstvB4YAtW+CEE/RqNEf+gF0/+5a8Oncmqndv6NAPpvTzDe7xUPTzYXLWbqf0cCY55Wb+8FjJjikltGEohac8JOb04XqpQI8kBbryHA6cPMSG9L2s+GIHpUoVHr2MyJRQmrRuRMPGDZHL5CToEgjzhCEpdWPO20d29pe43S60597NlUolKSkpJCXVR62uh80Ww+nTAj/9BDabHtAD0UBbNBpIS4SkJEhM9OUGqFQiBdYCzpad5WzZWf7I/JVSu2+V8fxqgIBAtDaaeH185X8xupj/SblHHepwMdx66xiWLv2A777bRP/+Ay+53WPtnmDetnlMaTe71svo/a0eZOr2p5nSaSY6uQ7Li6+iWbQA7fRnsT41GdEQAkolw197iwXPz6Zn2SYODlpFy/nDoLUv5aZfPw9paXYWLVKwuHQMXkYzt9VPFJ34gHczl/Pr7J9JCm3AkCFDadasBYcOSfjoIwVms5Ho6MbcequbhAQHhw8fZM+e3Xz22RpEUSQ34xTdBlwf8Lz+7l3gS2AcsAC4AwhEhD8AjphMplcvp3NLmYsKwX8lM6vZTYXNirMC8gssOIUKKsp9IXt/ti2iCBUePdKiQgoLLZRLVOD2XMTiRaDY4qXwTB5lZXYKi4vQVtgRzlUQ8dfW5Y0hsygHjyKRggIz7tIiimhKRkYGzZu389vG4XLjdks4ccLnvOByuSkoMFNebvM7Tj4apEUluFV2CgrMWI/8jk0wUF5uD3g+ZrMdW6ircr/N5aS02I7Z7KCgwOzX7sZqs+Nwuiu3ux2eyuP9QaMBr6Bm//4jxMSkgNuN3WqntLSiWpsLxyoSlUhdXtLTsykoMJOTbUMmEzGbJQHH0Vn1ZBSfqtyf5c5F64qodf4XjlNucVXb73I6z11j/9fMYhGQ2p2Igu989589SpItnAw/x58fx2azY7NVXS+X2x10DACbzYbVXnVNHU4XZWW2gMf/Q2T0X7GiSkxMvGItky7Hzqlv3+vp2/d63G43q1ev4IMPlqFUKmnfvmPQPsLCYvnuux/p2LFHwGMuZX59Y66nT/R1/Jq7i0kbnsagNDCs0QgS9LUtCyMiYNQoGDWqAU7nRA4etPHpp8tYtOgsycm9adHiGvr0CaFZMy+dw3vTObw3BwsPMGXTdARBwrWpg2jVoTtCxx7gdiPfuR359m0INiveXXsRftqOViGhwubC07QZrg7X4G1Rj5gW9YgBjED3zFxyPvuNsm1HcNh0ZHltpMfqmGEVyS5LQKpJwFhP5OFoDw1Mp4g/lcXudDMbdu5hg7gdt1yGJFxJUqtEUjs2RRmmRhLhi/IICOgVBqJUCbgtEk6cOUFhzi4KCvIRRRGtVklFhYPQ0FCSk1NJSUklKiqF8nI9WVkS9u8XyMuT4EtVCUEQ0oA0RBH0epHoaJGYGN9/kVEuXIoi8q05HM9OZ5t1F/nWvGoRavCtBERrYojVxBKriydWE0eEOsJvMuKV/PJYhzpcDHfcMZ4lS97kp59+pGfP3hdvAOgUesa0HMPSwx8wrsVd1fZJJVIea/dUpX7Zm5CIs09/BLsdzYsLcPbqg6uP78V80pPPMm3aM4yY/Qwb5n7P0Maf4h01Ek+LNGJiRObPd7BsmZz8fIEN5T3JcvXmztYnsJyezbfu71n7VS6SdZHo9XoGDBhE06bNyM+XsGWLjLNn5QhCZ1SqztSr5yUhQaQ467ug5/V3yfIC4FOj0TgeOAOMADAajXH4LOJuMBqNXYExwEGj0bgP3/r6ZJPJtOlinQdbIlOIKjyCC4VUicoSgSL6FGpZYOs4QQCloMUhE3DI5dgdEHuRQhZJSSJ/7FeA2YxaraHCfBa5RB00g15QaPHa3ZUpUXKnBQwGnOnuwE4BgohWq8NsNlezKQtUYAS5HJxV+44f/4WQkM74XIUuFZewZC4GmYMfJCTAQVFDWdm5pMCzZygRlISGBtcgy2QyzosXBLyUl5bSPLZ5wOM1ogYEoVLu4QVU8uDSBV+iob89gc7v/MFVOme5KAf8+Sj7IPkrZUlqLO//S0KG/4gVVWKif//pqxUymYwxY8ZisViwWMzExga3QAwLCz9XVvvvQxAEOsV1plNcZ0rsxaw7voYsSxZNwptyff0haOW15VAKBbRrp6Zdu/sQRZFdu3awefNbvPKKSFjYcCIjm+L1QlpaW8a0akVErJXvz37LVye/QCvX0iH2Gtp37oi6e0/wepH9vgfFz1sBEVGjQXS5UWzaiCQvx3dviInF1bU7GJuQ+MgQEh8ZAkBLs43Mz/fR49s9iJgR3XA2rz6/FsezUd2BiO7HMOjLScrPI/XMGXR2N4ZCNX9+J+XPb36iUFoOUi9hYXKaGZNp3b4rIfUECkPdZMgyMIdfIN/QCsQSRwSRiKVe/jx+lO+//w6rtXqBgbCwMOLjE0lISCA+PoHIyGisVgl5eT4yfeiQhLw8FeXlifjeHaugVEJ0tJfoaJGoKJHQCCeiNo9iZw4Z5WfZnfsrRbbCWlIdtVzDrAG1izXUoQ5XE+69dwJvvvk6Ho+bPn0CCg2qoWNCRzYd+b5ScnEhauqXnTcMQTNvFrYJE5Ht8RVhst11L7KkZJ5+egoLFszl4dcW8NTLo3jmh2XErl2NY+gw3K3aMG6ci+xsgbfeUtCzp5scVz12lS6lZb0y4pwz2Vr+EyE6I/v2hLBu3Ro0Gg29e/dlxIiWyOVyrFbIzhbIzpZw9ljgOh3wN8myyWQqBvr52Z6Dz64Kk8m0nWDZV38RMonUt3wmgscrIEjEi9oMSQUFdsHLkZPH0WlSCAsLTk1iYqDCKkNw2NGEhROlk9O5SeegbUSJFEGsImYSpwMxJPSi2ji9XkdxcREpKSkXFMwI3ObCtLzjRZkkxN6Nw7kh4PE15TjCJepLL6yGfTFTi8REEMo1lDt9DzP5kUNkinIaNGh4SWMBeJGSm57NDf2GBDzGrVAREqbjzJl0mjZtdhk+zVUHevFgs9mqVQK8EGq1F0sZXCjRlgjeiycsei8k05evh5T+w7rf/6QVVbNmzf5uF1ckdDrdJfuOCoJw2Ul+F0OYKpy70nwWSEeKDvPWH6/j8DjokdiLrgnd/d73BEGgc+eudO7cFYvFwvr1n3Hy5EeMHj0Wq9XI1q0y/o+9846Pok7/+HtmtmRbNmVLekISWCD0Gnovgp0TPbuHetbz7tSzIVLEdl73p96dep566h2KZ6+IBQUpgiBl6ZDe+2bbzPz+2CSEkt2NAsK579dLxc33O9/vzJLdzzzzPJ+npMSKqs4l3jiXAUOb8flW8+Smx/DKreiluJB4/sXNmFIdeHcXof3yC8TdOwFQExJRMjLRbN6I/rVlACjO1JB47uUi5/LRcHmogYkcUDC/t4f0d9YiHtxP/bcCFQEHZT3Opucl/Rg+poGSXyOOdgAAIABJREFUHRvRvf8uiduakBUzXrOdPThYv6aJT1d+ANp/I4o+EhJ05GRYmJCeyaCMIQwcMgG3KY79mkYOSPsp0RcTSD28a6hRYyJOMdDU1MjWA3V8vXE9tTW1R3XvTE5Opl+/9DZBnYHNZkMUQ1HpykqBysrQl+o33xioru5BINDjqOuu14PNpmK3K9gc/u//5seIcQpwww038/TTf+Odd95i1qzovPSvHXA996z6DfeNvh+D5vDI5JH5y55bbsV8/300L30E/6QpGJ59GsHnRZh3LVdf/XOef/5hFi69m9/97meMHu9j2q7/oF/+Cr7ZZ5M2YiRLlvh4+20N69dLXHONn6YmI//97+8xx6n0TnmN9Xv+itbgoX/ySEq2b2XFig8JBkOfEzabHZvNjiXRAxR2eT6nbTKWajIjBmWC9S0oRiN+xX+Uv9+RiGjQaiTqig6iGmzo48LXGRoMEEQLsozBYECj+klNP/oD8hi76/iTNtiKGh9PuJhhvGKgVfShNncdtTycw031ahuCjBlpZHsYuSMIh7tuqG3la+EKl1T16Oh+uPFaLaQG7HzrCRkeB1t8tLb6SEsL33NdOOKQnsaWLv2iAZqSM7Fp1lFcfIA+ffoSbEvVkeVjp+x0sSolJcXY7fZj/tTphNJdKsltQXFZDhX9hdNAzfEp0NLp71Q0eumIAyrHud7oZFpRORyOUzYN42Ty4INLmDv3p+Tn9zzux+6bXEDf5AJkRebT4pU8sGYxJq2JM/POOaohQDtms5lLL70Cn8/H3//+JIHAfznnnPPIzQ3dxDY3w7p1Bja/Pg2fbxqSBLkFzdTqV/Nk+WOI2xUUn8jwASMZOu1WDBoDQl0t2rVfIe3fH1rEYERJSkazYS365f8JRZ5zeuAfNwEys+h5Vk8469D1aC2qoezVdZT/7QPW3y/jQ09x2jnkXbyYSWcbsJbsQPPxh5QcPMCull7ssCZQojNSXNrKVncZK1cXI0jL0cS9SHK8SI90PfkZ8QzU23GpNnKSXUjZPZAzs2lwJlKm1FPSXExZcykNLQ0oitLhtiQgECcZkIISNc3VVO2tZM261TTVNx4lqK1WK6mpafTqlUpqaiopKamHOah4vVBdLVBVJVBX9z/luBjjR868edfyr389x/Llyzj//AsijpdEiZsH/4o/f/177hhxz1E/Pyx/2WSm9eLLMTz1JK3X3kDrjb9AqKzE8MRj9EtMpGjgYJYte54777yMF1/U8njrpfxsgQ/9269juvcu/DNnMXvWWCZMCPLPf2rxeASuuSaAJKm8/fZ5NDafj9EoUxv3DEW1r6GIzWRp4+kf3webPZEWvYGV9UXHOItDnLZiWdEbsBgV9u5oIclkwh/0YtaFj/7oBQvmFCtNdTUo+nh0YmRrISVOj9DUiNlsJiD70UYQ5KHeI6HugrIsIyhqKNwQhrSAg2qlEpPXhC/gQ2prytGVLj3y9eYmyM4mrFgOCFpE+fBIRyAQCOueASBq2tRbczOypIvoCuBQkmkOhKzSGhvAbFTDegYf63CKIoetTG209yQp2Epzc+hRq6SEosNShM6KRzZxKSkp6hAMR5KeDl+0QLt/SWO1D4PVjKIEjjkeoNmehXjwkFhU1PC+zF1xurlKxDiEVqtlz55dbN686YSI5XYkUWJy1lQmZ02lyd/Im3te56UdL5BiTGFC5mRcSb2PmqPX67nppltoaKjnpZdeoKamhuTkZK64Yh6TJhmYNCl0sx4IwJYtcWxcOxVf1TSMRj0ebx2fZa7mncTHMMR7cJhsTBkxnbzpM0M31C0taDesQ7N/b1sHKA1qMIju7TcR62pAEAj27UdgzHjU5GQMmcnk/nImub9sKxxqbaX09a/Z86+n+ez3zciKSG16AZqJF9P/HBNXNazCuGU9ZIMyfBSNI0exWxCpqi7h/fdXs23bAdZvKOeZwD5U7S70CevIzE2gT76JFK2HnkELvZVkJilJGNCiOJwoWVnIWTnIGZk0a2TKm8soaymlvKWMxpZGlGBnq0kVQRWQVYXKlkqqy6v5xr2RltpmAv7DPxMkScJud5Ceng5Eb70VI8apziWXXM6rr/6H559/lssuuzLi+HRLBn2TC/hw/3tMyzm8SPDI/GW5/wDUtWvQbPqa4KAhqA4HnjvnI+7fx+znn+VvxUV8mZ7BxRdPYs0aiSVL47jttvMwnnkOug/ew7TgbrSTpnDjDVOoqxd47jkdra0wd26ASy9VaW6GFSvm4au9BkmChsyDbEj4lAbPlwQaa9nTtA/oOm3qtBXLAIZEM4aDW2nO60/wgIJFFx92vEbQYs7LYYqhAPd2PXopciQyqDMiNB+KFpq76CrYGQGB+HgLNTXVoUihKIb1Tk5WEjmoNqHxSRQ1H8AWDLXF7SqKKQht7b7bfh5UQ24f4URWU1IWcuOhBiOCoFJWVorNZgt7Lqoc+sKQvtlEky094uNlPVrktlaBVVVgMnYzVKqq0EVqRMcQgxHBE0TRhs5XFAQCga5F7LEQgKqqakaPHnfMn9ts4A8IHTnbLXvLMQ2YgeB3d3nM1qRM1O2dI8vtNz1h3vwjW3d/h9SNGKcOkydP5cILL+bFF58/aWtadPFc3CfUprXCU8GnRR/z8o5/0SvRxdn55x2V32y1JnDddTcBcODAfh577I+0tLQwefJUBg0aTHy8lSFDFIYMCf3u2+16yso07NkzgW+/ncSezSLFagULpQ/wW14mxSEys+9IJo8eS9z4iaFF/H40mzehXdtmqa+qSPv2odmxDYIyaDQEhg0nMHI0mExgMJB20RjSLhoTmt4qs3P5Dqpee4Pq18p53w+BlHRqehWSlJjI6BWfMLTFjdmsZ/qwAvy/vgnVZkNVVWpqavjqqzW8885nrH5jO03NfgJqA6quCL3DSGofBznxRWRUryO/LI7e74r0brUwAH2oV6cghMR0Rl/klDSU1DTUpCRkVaG6tapNUJdT1lJKY6vc8TvcHqnWCBp8fh/l3vIT9p7HiPFDMWfOXFauXMHvf/8Iv/zlbREt187KO5f7Vy9koGMIDuPhrTiOzF/2XnU1pnvvRM7viWoOFccqOT1ouXcRl+3YzsO/vJGsLd9QeP3NZGdruP9+PXPmBBg6cxb+GWegXbkC0+IFxGXncMu8C2kRzPz731qee05k9uwAZ58d5JxzQFFg//5Uvv32EhrLLkNuBaniv2HP47QVy6oKcVYtaERaqMdkNEW0+BFUCa0jkdriRoz6rLCtrjvmSHH4Aq1IgNFoxhBnCNPGo00fCeB0plFWVoba9hgvnMbUqXpUrR+fz8u+hn2kyqFE866K65xOhb0VAqa2e4NoBFZzSj66jYennZSUlIQtWhKE0F8qALGiDL/BEV0uZtuQxmYBc/gMjNAah52mGnWVW7sIVQh1L3Q6wyfodz6woAqIotBl1Dv0cqe0laJybOf1Qfy4a7GsSFrETu7MYpTCt2NUIIBMd1JJYpxqDBo0BKDjhvFk4zQ6mesK1WrurHXz+KY/E1QCTMmawfCUEUf9/mZn53D77XcRCARYvfoLnn/+nzQ1NQIqdruDgoL+9O/vQqu14HLpcLnaP/0SUdULqawU2LRF5oP31/LX4F+QBS8ObS6ze01j3KCROIa1+UUrCtKO7WjXfBkqEPT50K36HN0nH6PGxaGazASHDicweCiYTOgMEv0uKYBLQsVBtbXw9evl2D9dS8KWbexSFNxxFuryC2nYa2DoR6+SbaokwaEldfgIZk+ewuzZh+dWlpeX8dFHn7JixVfs2FDFmvoGVElBtOjQJsrEWYLY0s3Y0i3kWVoYofjos7uUjNVepNpaIGRQ1wNAVVGtCShprjZBnYqSkgo6HS2BFipayqj0HNNJNUaM055Jk6Zgtzu47757uPPO+ZhMXfdfAPjl0Ft58Ksl3D/24aM+g8amj+fxTX9ha/W3FNj64bnlNox/eJSWexcdNk7p3Ydfvvk+i268lttu/xXZk6aw9P6zef4FHatWabj+ej9Mnkpg8lTEvXswPvEXjIrCNXPm4u/Rk3fe0bB0qQajEaZNC1JQoJCbe+j79t3l4TMTTluxLAigMcShJDgRBX/YhiTtGCQzqk7E0KMHmrIaJEtCxDk6jDQrrVgBER+qMXxkWRRBVsBms7F165YOISvLXUtsCRA1IrKs0BxoJkMJbzeUkQE7VmkREtsqvtV2Qd61OPMZElA75fQqikBVVQUDBw4Ku1ZH7ZAggiRA2FuFEB2BYUVFFMMr3/h4lfIy0Lf9PZW7sArsjKIcXjGqorJz5w569+7aQaN9JEC1pxqdoo1crNfJ+SKgKBitWmQ5/PkcechAIBD+BkPoJMnLywgYkon6biFGjDD0SnJxe9JdBOQAKw5+yP1rFpIUl8x5PeeQdsRdrFarZfz4iYxvjwwDFRXlbN++jZUrV7Jz596jnt6YzRbS09NJTU3nV+enk5LyKzQaDd+W7uGl9a/x8vJKZI+F7OBU0qVB5OcNxDWqP3l5CjqtinhgP9o1XyLt24NQX4/u7TfQvf0mqsUMkoZg3wKCIwpRnCkkJcHUq1LgqrNR1bPZs0fgyw99WHd9S96Bz9DoGympF/miPIfA1gZsf3wcq95LQg8r1vPGoRven5SUVC699CIuvfSiw85x06aNrF27lZKSVsq2tLB3vcheHbwpbEHW1SIZmzAYFOIMIlaHlZ49XAzqNYThThepjTJSeRnaLz5HqigHnw+jIGBX1ZA9ycAZJ/Q97ozL5RpLyHlKA/Rxu91jT9riMX509OvXH7v9FhYvvpebbvolmZlZXY416yyc3+sCntv2D64o+NlRP79u4I3c98Xd3DL0NmwOB/4x49AvX4bviNxorVbL/D8/wcKF93CnVkv6fXdx9bgJ7BhzBgsX6jn33AAjRigouXl4br8LWlqIe+0V4v79InPjrZx7wUwa0lys+FjL22+HNKMoQnKySkN5+Cfap61YVhTAbEZMcyDU+xGEyIYbOkmHX5FJTkzGLxRh1CdFnIMISjAk4KSgAtrwRRtGI9RUg8lkpKa5GjOhKtBIjyqktqi4rMhIbefSlcZKS4OMuhzWJ+0NO+5I1MP+rOL1ejs67XVFhyOHLBOtu4PapneVNqP/cKSlwZ4NMvq2pzPVNJKgD3+H136+knTIi7W2to60tLSu9ySoHUJ3a/Vm8r3ZeCOch9jp16O91XU44auqoNFJNDU1YbFYEBCoqKggOTlyp0gA7ebNtCRkxLqK/Q+QkZHJZ599cpj4/KHQSlpm9pjFzB6zqPJU8fruVyltKWWAbSAze8wmTnNs20WnMwWnM6VLj+qmpkZKS0spKSnm009XUl5eRjAYRBAErMBwJII0Uiv9nW1SPd+WmLFXjCHx7fMQg1bAhV7vIr+fQu/eCnmmMuI2rEaz9duQ5/NXa9Cu/QpVrwONBiUljcDIUciu3uTni+Tn67DbJ1BSMoSvv5ZYv1bAULSLHmWrcSZ6SUxUaWr2su33HyO0vAEINNl7wMSx5EzOJj0jdI4zZpzBjBlndJxXRUUFmzdvZOvWb6mrS6O2VqK52YxO7YuuLAF30V6++uAr/qQ+j6BtQh8X+kySBInstBz65vZjqGsYrh69iaYc/HjhdrtXAatcLtc5wNqTuHSMHylOZwqLFz/Ib3/7IFOmTGPUqDFdjh3qHM5XZWvYUbud3kl9DvuZKIjcMeIe7l+zkMVjHoTJUzH+7mHEfXtRjuiIGhcXx/z5i1iyZAF3/OYenFu+of+zd/HosKG8tHcOH3yg56qrAqSnq2Ay4b30CgCE+jp0H7yHY/l/+CmgOFIIDhmKPyOHGjWZN1/5HxXLggAanZ5Es56tW7eRnueIOCcuDpo9IhWiB6NWimg1ByCIVlr8+zDLgZDwiyBkbDYo3gE6nZ7SxjLSgkkd++0KVRBQURAQEBQZRQ2lBnSV6qrTgU1JpMm7O+L+22m3hg4EAmg79hP+/FVA8bcpX1EkqERRsHaYIj/S3vdosrPhPa9E+23LHm0pDnPXd6jQ+VoKHf8WBCG8Lzc6/J7QF35l5V6y9FmURpTLRxPhnod4i4GSkmIMqUYSZSvl5aXYbMd23AihduQ64vWgGKOzKItxanPJJZfz1FNPotPpKSwMbzd5MrEb7Vw94DpUVeXb6s386evfoaoK03POYLBjaLdu1CyWeFyueFyuo4sJ2wkEAlRVVVJRUU55eRnrd69lQ+lc/EE/Rq2RDFMPij+xsXy5hM/nwGBIwWSaTVJSCkNcekYEvyarYj0a1Y+0fx9iSVHoxl2nQzWaYeoEdDm9KSw0UlgI0ANF6cGOHSIffSXRuK+WHP9a8oWNpNl8JOs307zqG6rf0vGN10BdfDZ7MsZjGtiDgn4qvXopOJ1Opk2beVjXsqamRrZu3crWrRuoqqokEDBQXz8UUXQhSYOIj89HEf1UedezYedXrPz278j+Wlb+/f1uv0cul+tpQtarFW63e0Cn12cCf+SQ3ePDXRziYuDo8F2MGCcAvV7PPffcx7PPPs2ePbu55JLLuxz78wE3cM+q37BozANHuZeZdRZuGPQLfrvuQe4euQDPzb/CvOAumhc/GBI9nceazcyfv5AHHljMddfdRPaSB9Fs3MDl7yzGGxfPMy9cTpmayuWXB0hLC32/qgmJ+OYeaicgVpSj2bQR0/q1mGtrmbynGOjaR/q0FctGIyiqFlEQ8HpbMFtTIs6xWFQqfEaK1AoMkjGqXF+tLhGPfzO13lpMaoQuJoTEss8roNPpaPTUUqCEF34dtOklpdlDUBe++QGE0hDUduEWhd+YqkJCnIF9xXvo5VPxmm0RI9L1KS7E2jcAqK1WSEgWulbwbYjIHQ4aknjInqkrjMbDvZz9Wg8p+vDpMe37brd1UtQgagTniQTDQEqK14X2VVpCTfpUYEPYOcciXBqGIECixURFRRm1Uj2uQA9KSoojtApV224qwB9QADHqJwUxTl0EQeDqq69j/vw7GDBgYMQnOCcbQRDobx9If/tAfLKPD/a/x9t738RhdHBuz5/gNEbK/48OrVZLWlp6h33kGRzKI670VPJ58SfsrNtBYtBPiuinp0ZPsLGKoqJvWbO9ktcrAtTWgizrEBURa3MpuWoV2fEacpP05FeVYZHBZjYhSZqQ48aIQvr2ddK3r0Ioy3gKNTVT2fiNyLZvFBIObCanYQ12QxV5um+YUf8Fvk90lH1oY4OcxY6UCVQl9sQSDwUFCgUFCnZ7PIWFow678QkGg+zevYtvv13L3r0voSgKDklFq0kjzvxzoN93vWz/AP4CPNf+gsvlEoHHgClAKbDO5XK97na7d7hcrsuAwcBvCX2n17vd7pajDxsjxolBEASuuupqvvjicxYtupeHHrr/mOMkUeKGQb/gTxt+x29G3H3Uz7Pis5mSNY1ntz7NVf2uxnPtDRgf+yOeX//mqLEWSzyLFj3Agw8u4bzz5jBg8FCCg4ciVFdz3X9eJFhWzat/OZstpkIuvChIfv7h392KMwV/pydKTe9vCXuOp61Y1ushEBCxmOIJCAHM5shtRc1m8NYKNOrNqNZGjJrI4jdOMtMsqWiqizCocRHFYny8SsAXiha2Br1YCJ/4DqFGJigBQIPnQBVS3siIc0CgPUMiWnE1yuZi1e5VZDToaE3uhSCEF5h16f0QDoQajOwuayVzgBX5gCfsHEWQOvKzT5QFmqqGosmqqoZ8rqJ4QmBMmETNrlcIBAIEKuvQp6aDGl4sC6qEX/a1/U/bf8JcbEGAicl9eHX3l+Sn9EKnGAkEghGEktBxQ7G+toSeueOgNbzfY4zTA0EQuO66m3j00YcYN24CkyZN+aG3dEz0kp6z8s7hrLxzqGgp57Vdy6j0VDLYMZQZOWdEPsB3xGF0MKfXXCD0u7y7fhefFa+kUqlA7CsxedIwCtPGYNYeetoiyyq7dzfz9dfVfLilnA92b4KDa/B6qgAFjXE1Rv1fMegVJI2K1ZlCyrARpAwbTp8+GUyY4ESSQi2vq6sF1m8RKVtbQtKOr3DWbCfZt4055R9jStSiyUqhqjiNdR8XslU3GFmjR5IgLy8koPPyNPTu3YfevQ89UlZVlYqKcrZu3cKuXX8H7ur2dXG73avaumt2ZgSwy+12HwBwuVwvA+cAO9xu9/PA822vLyQktmPEOOmMGTOOXr16c88993D++T+loODoG8as+Gz62Qbw1p43ODPv6OZjhWmjKWo6yOu7l3NO/vnI2TloV64gcIzPT51Ox4IFi3niicfYtm0rF154MdhstN5wMwSD/OS9d7hgzR18+ad+PJw4h5wCA2ecEST+GMZp1oTw2QmnrViOj1eR/Xr8Xi1aQSE5PrwFGkBcnIBGMRNAoEFqwmmKHMGNEyw0SUFMe/bij3eAFF6YGQxglM1UeSqRkdEGQykVQhhBF9QaUD01CFhp2FNN+nk5KEr4bnEqQocYjSZCLgjQPz6dFUX7+EIjk2+8HVgRflInD+Y1/p2c5bqe1UVfhJ0ia3WIgVDqRqVQi0mKnFbQWVIH1egt4CRJhG1baU1II1K6h5KUhkkDDQ0N1NSIDJmg5dtvwx+/lzebzQ1teeFK6P0Ll4YhCNDXmMWTJV/Sk15IEYob22ah1+ip8lSxrr6EM/sOZu3a/VHMi3E6kJmZxYIFi3n66b+ydeu3XHfdjRG9zX9InKYUrht4E6qqsrFyA79f/zAWs5EJzun0s/U/YesKgkDPxF4djVUCcoCvKzfw1OYn8QQ8mHUWxqSPZaB9MC6XBZfLAj/tgd0+vSOfOuBXqfp8J/4Va/DvLqbFo1JXIVH53zJK/vVXPpUaadIFELJS0OWkIrQVhVutVsznpSOnTcackk5dvYX9H21BXbMBXUMZA5ofY5As4092oktJoDHQj901hbzxRgbtpid2u0pBgUKfPjIpKaFmJVOmTD+elygd6HwXXUxIQB+G2+1eeDwXjRGju9jtdv74xz+yaNEDbN++lZ/85MKjxszKPZNH1z1Ega0fPay5R/38AtdFvLzjXyHBPGcupsULCBb0R3UcLWgFQeCGG25m1arPuO++e7jxxl/gdKaARoP/zLPhzLMZsX0b497/E7VrPWx6M53NKVNR8/MYMTJ046vTgdkSXkOcup/aEdDpQJR1NHq8xOk0UeXaGQwqsl9LgtaOrO6PaDUHEC85adYoNHn0GKxih/dfuH0ZlLi2ls+d99S1cGpMzEas3gRY8XuCpOSZaGxswGAIH/lWFKj2VGFSj12gcyRWg5HW+laarTImKVwe7SEEBQLBAM1iK4F6f9jOegCV2cMR9r0AwB7tQbKtkRszaFUtvoAXvF5EIXLXK71epblORWcS0O5005yQGdW5xFtNlJWV0uwJkpNDRLGcLqTwmXcPDZ4GdG155F3Z+XUmlAsvRGVqIQsSfcz5rCldhdcPWVla1q+PHCmPcXoxb97P2b17F7/97QPceee9p3wRpyAIDHEOY4hzGOYEDf9c+yLLdy0j1ZTK7Nyzj3LTON5oJS0jUwsZmRpqP9vkb+SLklU8uv4hFEUhxZzKxIxJ2GyH3Hy0OoG0KS6Y4up4TSwuQrvmSwS3nsYGqPGZqGqNJ7ChDikYQBFE9iSmsM2RytakJgThIxSlHI1GRh2sAnGg5pIYCOCsasRadRDbZ7sZ1LSMvtp4msxOWuOS2J84kE92DeHVV5OQpFDKn8EADz54Qi/T9yIx0YhGE7kwvjvY7ZGf8P4YiF0HWLRoPu+99x5/+tPD3HvvvYd1ugRYMuM+fvXer/jdjN8ds8j4Zvt1PP/N87xb+hqXP7AY4z33wB//2GXE6rzzZjNt2gR+97vfYbfbmTdv3qE17SNh/EhMQGZpKWd9+CGeLf+h6CmVPdUSPiGOap8Z16qbujyf01YsA+Rn9mXngY34lVYS9IkRx1ssKl6vgCDHYZSiyyHUCDp08Ylo663odFXtBrxdIgigUSS8wVDxmChGLoprTs5Cqq9D1oTaUIuSQGlpCQ5HmDzsNi22qWoj+YHIedHx8Sr+utBfSJno0iRUFdKlZDZUrAcB3O4dDB48NOyc1uQM2BHqFNgq+kjRWyPurac/g6+b9qJZu4Y6Rx45EcZnZsLaXQLJ7VWBGiliKoooqljNesrKSkJtz7WRvXCVtlzwVeWfMyQQetQa7glB++UURZBVmUgFlADNSVnoanbjCRgQY537/qfJz+/JpElTeeaZvzFv3s9/6O1EjUFrYE6vucxhLuUtZby9903KmktxGB3Mzj2bdEvGCd+DRRff4egBUNJUzOcln/Jm0at4PD76JBUwLmMiyYbDnWeUjEx8bZEtHZBWU0P2V6vRfFsJchA1zsDopAZ81SU0lTTRWA8HhBy2J42mKtmFioAgqOCspyH7IE1iEXv9xdQW74eSYsSKNeDxQ/WLJO+OI9fgwKyxoZHSac4YC8w6XpegBOj8QZ/R9tp3pq4ufEpdd+nKNeXHRuw6HLoGQ4eOwW7P4Prrb+KWW27tqF1o55o+N/Gbd+5mfuHCYwYQZqadyzt73+LBtU9y3blz0S56gNabbgm79g03/JqdO93ceusdpKamcsEFF5GY2Mn5TGuBWefDLEgi9A8eDw3LVoY97mktllNTcli5+TUGZeUiRej6BmC1gs8HLbXxJCdFjmC2o2q01DhtGPdHVzORGnSwp34Xfo8GgzGyYJINZpK9WjZ59hMvh6LJ5eWl9OnTtW+woIIgKTT46skLhu9cCOBwQO0mQAuSoG2vKQuLqkKW3kZxcxEqAZqbm6No/NFGZSWBKHLCAezYqW/di1BZid9sR5bDp2JkZcGKRpUEWUaWQSEaYSpgMhloajr0ISZJ0UVVvIFWDEroXJQwjiB6vYqnWkFFaeua5u9ybDs1zj5odv4bWUhH6fiwOLWjjjG+O4WFo6muruapp55k3ryfn/IR5iNJMaUyr/8VU/HHAAAgAElEQVS1AEcJ51m5Z5Fhie4pz/cl3ZLBRb0vwW63UFHZwLaarSzb+RK1rbVoJS0jUgoZmTrqqIiVmpyMf9aZ+Ge1FRo2N6P9ej2GuvUY7AoOp0Suw8sk5SPEqn+BqqKYrFSkDWe7aRj7K/pTWSki64FckHNDAZKUZB9ZTZ9h2L+CpsYDlDd+SeOBz/geYvlIK6F1QH5bLnMZcBHw02NNjBHjVCIrK5uFC5fy6KMPMX78RCZMmNTxs3RLBlOzp3fpvwyhlI3Piz/lt+Uf8JvMPHRvvRFKrwhDr14u7rtvCSUlxTz33D9oaWnhzDPPZsCALvpKGI0ovcI/BT+txbKqgkWThCr4MUQhzCQJ/H4VT2uQ5B7RfUkpioBe1FEW8JKrjy51waIaadUYaamPIy2zPVoYJmooCPTRpPNc6ZdcqIQeO9bXN5CUFN6f1yAZqPPWE3I1Db9Gbi7sqwXZIeMNgjlOwecLfw0EAVCV0Ce2qo2+YE8Q0K5dTX1a15ZSnVEMSdDSBGKo2E2McOOTkABBVUaSJOqqgyRmiETjAqfRapBVOlVERnD2EFWE9gK8tvSLcAI7PR1q3TAyewyz9YP40rgLqA6/KaMRSVYREJGFyN0eY5z+nHnm2axe/QUPP7yU22+/K+qbtlONzsK5oqWct/e9SWlTCXajnVm5Z5FpidIJ6HsiCiL9bP07cqq9QS/rK9byf5v+hC/oIyEukXHp4ymw9T/aLtRsJjB+IoF2P+xgEM32rWi+Wh36glEBvRZH3U5Sd64CnxcEEdnVm8CwESgZmSiqQEWFSFHRJIqzplBcLNLaCsn+su90Pi6X60VgIpDscrkOAve53e5/uFyum4EPOGQdt/07LRAjxknGYDAwf/5CXn99OQ88sJibbrqF+PiQbhmVNoZddTv5ouRzxqSPO+b8cRkTsOgs3ONfzoL1FnRbsgn2Hxhx3fT0DG655Vb8fj9vvfU6y5e/Qo8euYwZM468vPzDghWKJfxT8NNcLAtYTTasyXqMmujSKpxJJuqVYvKOVQ55DEQRDKKBqmqZMzOimyOIEhoVpDod1rHxbZIsXORTIENKItXkxF4TelygKMpROT6dUQXIjc+ntzGboK6lY05XmEwhe9Kc+BxSqhVsw8Hddefm0K4ECCoqanMziiYuerGsqtDSgqLTR9X2t6TnBKS1j0FvgdbGeqypkR/rqqioKmwoLaPf6MG0bg//RFJV1e/USlpV2vYfxZOLzEyoqlVQs0S033xDWY/JwFsR5wUVBb/cSpzS/rQjCj/rGKc1o0aNITnZxoIFd3H33fed9jmOTlMKP+t3DQAVngre3fsWJc3FJBuSmdXjLLLijzR3OHHEaeIYmz6esenjAajz1rKq5DPe3vsGKip2g4PR6ePondTnaPGs0RDsP/DQF7GqIhYdRLt2DfhDzjiq2QyBALqP3kesKAdVxZSQRObQ4QRnDQwZ+gMQXTOiI3G73Rd38fq7wLvf6aAxYvzACILAuefOYezYCfzhD49SWDi6oxnQZX2vZOmaRWTFZ3d5kz3IMYRUUxrzg49y1RtP4DL/5qiGJV2h0+k4//wLOP/8CygqOsjq1V+wbNlLIUvdhEQyMzPRtejoPSm/y2Oc1mLZYlGxJsZRMKAg6seZqaZUDnp2I4mRc5wBEhJUGrx6WhtasfSJj6Zmi1ZTEj38WpI9foTMDNo9K7pCUUBRBXKseUhC9G+JRWehsFTig7RQukakiKwqCKRZ0rFuh549I4vljv25v6U6bQh5UV5jRVVAkhACnToAhiMuDkkQ8TQ3U3VwD2PnXRJxikbVoKoyGyni+j7X8s7OiohzRMSQDO0Q/eH3Vp3WD6ViGbIS7KRfuxayyclQFNAgigJBrw/VGNk2EAAVLi24ko2+ZUe1FI7xv0uvXi5uueU2Fi++l/nz78Jiie7J1amO0+jkyn7zgJCX8rv73qKo8SDJBhuzcs8kOz7npO4nMS6Js/LO5ay8c4GQmF9dsoo3di+PLJ4FASUrG1/WIbEvNNSjXb8WqehgW9tOLbLTiVRahG7VpyFRLYgE+xbAzy47macaI8Ypj81m4777lvD++++yaNG93HjjLdhsNm4fcRcLvriLu0bcS0LcsfWZ05TC/eMe4RnLE3z88s+58oq/o0/L6db6mZlZh7Xmbmiop7i4mI2frAs777QWy6mpKsO0A+jOU8zhBXYCpduijpKaTFDdYkL1NyKIKdGJZWsK5toDxPkU1IQEfD4fOl3Xl9poVPHVQJIpsv1dOwGNEcFbi7ayihbnxKjmCO3nrHYKfkRAIwqMJAev6ScIwhtRzdEi0epvpbG2FWtqXlRzcjISWL1vL3JEX+I2VAU1KCOLQYzayOMVRUBq08bR6HeARmdPhu9PYnTaWKpYQyAQiOiGEeomKFJTCSn9VCorIy+mEdufPajs37+PtLQTXzAV49TA4XCwePGD/POff8ViSeKiiy457fKYw+EwOjpyEas8Vby77y0ONh4gyZDMrB5nkmM9mQ2hQziNTs7tOQeYA3QSz3teA1XFbnQwOm0crqTex+zyqloT8E+Zjr/dGs7vR7N5E9p1a0NpGoCcnRPROSlGjB8zM2acQWHhKP7v//5M374FnHPO+dw9cgFL1yxi4eilXX6vi4LI1YNv5EDaZB75x8UUnvVrphX85Dvvw2pNwGpNIK4lfN3TaS2WRREs3fw8SkhQSWuJ3Bq7Hb0edA2JJAWCqFGmbqiiRKomCZ0K6OOorq7Cau06H8ZqhaaDApgi9jzpoC6jAOngC+ByoSASjU9Zq9YMzWUgRHceGo2KN60HWduLMQ6MrlgPoLc1j0/kXdQUBRl19RVRzbElJ7J3exOWlOhs05qdA5C3bgrrTtEZSVIBAY+/hVD/wyiutSShl+LINKZSJYqUl5fhcIQvcGzPhCkphT4XQEVF5PdFQe2IKO/cufOUao8c48QTahd7D2+//RHz59/B3Lk/ZeDAwT/0to47dqOdywuuAqC6tZp3973FC9v+SWJcEtNzZnZ4LJ9sDonnEBUt5XxZuorXd7+KiorD6AwrntHpCA4bQXBYm+2xqiLt3Y3m6+53CI0R48eE1ZrA3Xcv4PPPP2XBgru44YZfcOuwO7h/zX0sHL0UndS1EUO2sw8Lrn+Hz/5wNfdWrWHe4Bu/1823OS28mDytxTKATtTibe+yFgV6PWhMzaSboys+y81VOejuS19xO2jC28a1o2j04PMiqAHQSNRX1mM2dy1Qs7NV6j9VwXGovUik4FKzvQe6osaoxrZT1ncK2hXXUtvr11GNt9thb1Nf9p11BvJaIeoIvmnQGKp6egms3xBVlFhRQNUIlMo2kpJqoloj3TaDXTvfJs4afS6kosq4691MbW1vrhDlnck3G6lJK6Bp725yc7vOaYJQarOqqgS8obSMSFFCWRaw6Y1Ul4WKgVpbPSQnf7dcx+OJy+USgCVAPLCurUtYjBPIiBEjGTp0GP/+94u89dYbXHbZlWRlnbxc35OJzWDjsr5XAlDTWsOHB97jP+6X0Et6xmVMZJhzeFQORycCpymF83oeilR1Fs8QSusYkVJIf/vAY3v1CwJyXk/kvMge8zFixIBx4yYwZMgwHn/8z2RkZHLNGdezdM0i7hu95Ng3qG2o1gQmXP8Yk37/AH8R/kWzUeLKgquxG7uf0ibouq4Rg+8pll0uVyLwbyAb2A/MdbvdDV2MFYH1QLHb7Q7v+9EN4vVWoouTHqKfrT96KfyF6Th+PFgcRpL9bYUdUdBitCE0fIMgB1Et8RQXr2H48MIux6emwvZmAUVRUaPxdIM2hayAGur2HK64rx1ZG4emrpb63EFEIxTT02Hv3nQqamoQxfyoUldUVaBnz548tfGvJErd+KIfVkjlehmDri6q4UnaDPZUFuPpFbKhieaGoUCbydsVX6I1z2x7JfIkVZXR7tlNg2MuVG1h9OhjV+seGt/uXx3d+yhJKukJVqo+/pCS7MmEHKJOCc4h5OVaTahbWIyTgCRJXHzxZTQ3N/PSS89TUVHB3Lk/pVcvV+TJpynJhmQu6h2qU2gNtvJ58Sc8sm4pqgpDnMOYkDkpKrejE8WR4rm6tZq1ZWv48MD7yGoQg8bIUOdwhjqHR5USFiNGjKMxmUzcfvtdrFv3FX9/5Akmz53GI2uXcseI+WGDToozBWXhw9z22wepmDyGp7c/h6zKXFEw7yjf9XBECmx938jyncBHbrf7EZfLdQdwV9trx+IWYBt0W9sed6IVyhASYUajQH2vYWCIzqUgqDchtLYiKipoNDQ1NZOUlNTleK0W5FDlWfd8wxSVQABELZSWlpKYGLkBiGfGLNrjNZHEb0oKKEoWFRUrEIToUkQUBVyuPiR/nInFFF3ubftxK5VtTIyP/jFKYNBgAh3NaMJfN4dDJaWkP2rlK5RPCAleQYh8QgISCBKyqEMCtBGa0vh1JkRPFajtX5rh00SSklQMxXb27dmBd/DVCOrxFcsul+tp4Eygwu12D+j0+kzgjxyyoXr4yKnAF263++8ul2sZEN6xPcZxxWw2c8011+P1elm27GVeeukFpk+fSWHh6P+pnOYjMWgMTM85g+k5Z6CoChsq1vH4pj/jDXrJteYxLWcmNkP0tR0nAltboeKs3JBXc0ughQ0V6/jb5sdpDXqQBA397QMZmVqInVjecowY3WH48JEMGDCIp576KzV1NdzvXcDd4xaGf9JkMNBy7yJs/3yGO5R4ii86l2e3PoVW1HJ536u6LBjszIkWy+cAE9r+/E/gE44hll0uVwYhd/alQHQ5AKcxgiSCHIr4RosKSF4PQV0onzrSGxf6scCBfSoFc1X27t1NTk74FAEAKYJ3c2e0WjAajfjbLJMUJbINnCSpaLVavBW59OoV3c2FKIY8JjxyA2mJw6Kao6qQlJnGvrJaGhoaiIsLH3nq2xfWNU1hTumfCOo1RJ2CocggghTl+PKcEbDjdyjykPadhh0/YABUrjDS4g81MDkBTfz+AfwFeK79hbanPI8BU4BSYJ3L5Xrd7XbvcLlclwGDgY1Aa9uUyG98jBNCXFwcl112JbIs89FHH7B48QJ69Mjl/PMvwBzlk67TFVEQGZ4ykuEpIwHYU7+LV3a+TG1rLRZ9PBMzJzPJNvoH3iWYtCbGZ0xkfMZEAAJygC3V3/Darle5M/PWH3ZzMWKchuj1em688ReUlpbwyGMPcvGqn/DM7S9g0oVxmBIEvFfOQ7PuK7If+gO33X4n5VIrf9v8BAatkUv6XEZSXNf6xxKhAO77imWH2+2uAHC73eUul6uryrk/ALcDkUOfpyD19QJZWd3TC0pGJl7j7ugnqCBWVNLkGNn2QmSxrJE0FNf5GZULmzZVMmrUmKiWatfh0aRVhLI7QucuSZH/uhgMKtXV4PfLUTtuABi0RrKGDeXMM8+Jek5m3xzWr93Ehg1rGTQofEGUzQYtfh3yhZdw6P40mgidQEWJF/sglaqqyKP9Vgf6oA+NFLpRiJQeY7PBFlsvpK+X4z8B9sput3tVW9evzowAdrnd7gMALpfrZUI3vjvacpOfd7lcBuAvLpdrHPDp8d9ZjO4gSRIzZpzBjBlnsGfPLp544i+oqsr5519Afv6PIzc2L6EneQmhc23w1fNJ0ces+PgdWlv9DHIMZVzGBMzaH/4GQitpGeIcxhBndDf+MWLEODZpaen88YHHeO/Tt5l17VQWXb+UiSMnh50THD4SOTcf44NLSLv4cn4z4m7Kmkt5cfsL1HvryEvI54wes4+KNofrawFRiGWXy/Uh0NkCQCAULpt/jOFHqS+XyzWb0CPgTS6XayKnYS/fMWPkbrluCAIEzQn4DfEoihKVKA1qDQhlxdSNaM9NjHyZrAMG4i7tzZi2nOVIKQKd9weg0URXQCMIUtQRz8JCWLOmfY3oJqkqTM+cwX+VJ6JbhJCI1+o0mHFSX99Aenp65EkAOh2yDB6PB40mfOhflgUyUp1s+KaIMdfAO+9Et4TgC+Bvs42SpMjvY132YJTk6W1rdr9xyncgHSjq9P/FhAR0B263uxW4+mRsJkb3yMvrye2330VLSwvLly/j5Zf/hdPp5Morr476M+B0x6pP4Jz88zvaXW+s3MBTm5/EE/DgMDqYkj2dHtboGhbEiBHj1GbmhNmMLhzHzx66lLfefJ3bb74bp7NrZyo1OZmWJQ8R9/yz6N/6L2nzruOmwbcAsKtuJy9sf45mf8ggIceaiyuxNzajHbu9oMtjRhTLbrd7Wlc/c7lcFS6Xy+l2uytcLlcKUHmMYWOAs10u1yzAAFhcLtdzbrf78khrJyYaoxZ0nTne3bDsXRRWdrVOz55QK+Zgy8zH52vAajVE3JO/3xj0K5chJSVit4PVGtcx51hz4+Oh/4iprHvmIHa7hYQEY8Q1Qs53cWg0Zux2iI8/fF9drbN/v5bZs81s3RoXcQ27HTZuBINBj9Uqdjm+8+sWC6SlwU/S7+nyWh9JQgL8dPzP2fzCC8THS1GtY7VCMBgHmGlq2k///n3Cnk9iIgybczOPPrKOi7MtxMd3ff7tr8fHg0SQ+lFzsNu1xMdH974oZhtgRlVNp3U3t1N576fy3qD7+7PbLfz61zcDIcvBBx5YwMKFC0lOTqa0tBRBEHj88cdZvHgxotiNnLDjsLeTidNhZaZjMjP7hSJOpU2lvLvrXV4/8B90ko7x2eMZmzUWrfTjuJGIEeN/kXh9PC/Nf5Uln97HI39dSi+niyuvvLrriLAk4b1yHkJDPYZ/PAXBIN5Lr6BnSq8Om0pVVdnXuJfddTtZVfo5Q3K/h1iOwBvAlcDDwBXA60cOcLvddwN3A7hcrgnArdEIZYC6Ok+3N2S3W6iqaur2vOO5jsUC7/3XT+GwnqxY8Tkejyfinso1STTp0+lpbKKqChoavFRVNXW5jscjAImUl39OVVUTDQ2tEddobBQAL9BMaamfxsZDc7pap7FRYO9eLw5HE2vWeKO6tvX1AhZLDqNG5R1z/JFrNTYKVFaqNDUJVFVFF41ubAyN9Xo9NDbqolqnoUGgtdWLxdLEunWbmDx5WtjzaWwUUFUzNXVVVFU10dh47PPvvE5jo4A0YQpyq4+qKm9U70tDg0Aw6EWjaUZVfWHHHyfRUgJ07ima0fba9+Zk/O59F07W58J35fvuLzExlV//+i6WLHmQuro6nE4nlZWVXHjhT7nmmuuQJInrrrvpsM5VJ2tvJ5Jj7U2LhbMz50Im+GQfq0u/4K5t9xJUguQl5DM5axoOY/Re+993fycDl8uVCfwZqCGUYnVkwW6MGKc9WknLoklLeTLp/9DW63jwwSX06uXiggsu6vKpmmpNwPPL2xDq64h74TnEhnr8EyYRGDUGQZLIteaRa81jgH1Q2LW/r1h+GPiPy+X6GXAAmAvgcrlSgb+73e4zv+fxT0uys+HtOpWhgxNY9qkHSYoiqiOK7Nb15adtaW6RCt4HD1b55httR3pENAXyshzyShYEKCo6QFpaWuRJCMhyqNgv2gwaQYCcnKFYrdEJ34wMlV27QvuLNnWjcypwNIWHALIMe/fCFVfA2rX+iB7QeXkqO3Z0z6AktI7aMScaSz+A4mKYPl2NugV5NxE4/M1bB+S35TKXARcBPz0hK8c4aVgs8cyfvxBVVQ8rEB4+fCStra08//w/KCsrY/78hUjdaXt6GqOX9EzMnMzEzFDUeU/9Ll7btYzq1mrMWjMTMyfT3z4wrJfraUJ/YJnb7X7R5XK99ENvJkaME4UgCFw/6CZe2flv0s9PZ4A4iKVLF9GzZy8uuOAidLpjNzJRExJpvekWCATQfv4pxoeXggByXk+C/QYgpIc3avteYtntdtcCU4/xehkhu6ojX/+UH0GxkCBAn7GJCI7QGxttIZ1f0ncUxUWakpkJ69YJRKnFgJDrRLvw3bZtOxMnToo4R5ZD5+PxeCI6TrSjqqH20tEK36FD4fXXhbYue9Hj8YBGE72YFUWorW2/dpHH9+sHb74pdNzsRJNPrCgC7U+8A4EAYhS9tVUVysqgd2/Ytev4pvS7XK4XgYlAssvlOgjc53a7/+FyuW4GPuCQddz247pwjB+MYznpGAwGrr32BnbudHPvvXdy4423kJ7+42ur3rlIsMnfyCdFK3ln35uoKgywD2Ji5iTMuh8u5eR7WD2uAV5pC1zFGgjF+J/nJ70uZFPl17y88wVuvfMOyvaW8dBD95OSksJFF11CfHwXfhJaLYHJUwlMngqKgrR/L5otmzH++xN4/B9drnfad/A7VZk8LfSF1dTU+J2q1VU1umhptOMAjEaF1avh5z9XWbfOF5X1VLu/8vr1XzFgwICI4w/tK+qhaLUQDArExXVPLK9cCfn5KsFg94viFCXyWlptW3fBtkYx0biBiGLouKoKO3ZsJy8vsp0fgCCInIjaLLfbfXEXr78LvHv8V4xxKtOrl4t77lnIo48+xMSJkxk3bsL3zmc+XbHo4jkr7xzOyjsHRVXYXLWJp7f8jeZAMzaDjUmZU+mZ2Otk+1p/F6vHIUAtsKDN/WYZISvXGDH+pxnkGEIPay6Prn+Yc/LOY8GCxRQXF/G3vz2BLMvMmTM3vP4SReTcfOTcfPwDe4VdKyaWTzAOhxOnM6Xb88QoWr0qyqGoqixHFs2TJsGzz+o6otLRkJamEAxCdXUN48dHjkRDyD4uPb17wnfdOg1LlvijHj90qMpLL2m5/fYLurWOTte9x8+C0P00jHb27NnF9OlnRDVWlk+Ab1yMGMfAZDKxYMFiPvzwPR566H4kSWLChMmMGDHyRyucRUFkkGMIgxwhf/QqTxUriz5i2c6XkQSRIc5hjEkfj0kbxuf1OPA9rB4LgIUul+sSYN8J3WSMGKcQVn0Ci0c/wD+3PsNXZWu4esDPue22O2lubuaNN17jpZdeIC0tjbPPPh97GAcBIcJnX0wsn2CGDBlKWlpkW7N+/RS+/FJAlmUkSYoydUPosCaLJuppNILB0D2/6LFjoaQkCBw7D+hYzJ7drSUAWLDAT4QU4sPo0SOUhtEdq6zupKy0090mIUajyrZtUFioUl4uR8yLjhHjh0AQBKZPP4Pp08/A5/Px2WcrOwnnSYwYUfijFc4AdqOdua5QGn9QCfJ1xQb+9s3jtAZbsRvtTMmaRm5CdE+NjgPRWD1uBboXOYgR438EQRC4st889jbsYcnqBUzLnsmEzElcfPFlAJSUFPPKK/+mtrYGm83G+PGT6N27z2FPjeKk8GmmMbF8golGKEOow9y55yZSUVFOamoaqhpZ2QWDUFDQPTV37rntzTKiF82iKEYl3r8P1u/Qrub++wPdXEPF6xUJBKKfF22b73YmToRnnpG45Rb473+jm2g0qrS2tr8vJ/Y6x4hxJHq9nmnTZjJt2kz8fn+HcBZFkfHjJ3LmmdN/6C3+oGhEDSNSRzIiNdQwqsJTwcqDH/HyjhcRRZHhzhGMTh+HQRNdTcepwne1Zg3HqWwxeDKJXYcf5hrY7YMYkfd/LN++nN9uWsKvCn9FqiUVu70Pgwb1AaCyspKPPvqIjz56u2OeTqcjQRS5aVDXqaYxsXwK4XL1ZceObVgs8V1WdHbm4osVXnmle2u0i7HuRI0cDgfbtm3t3kKnINOmQUpKHjt2bI+6+UdTk4jT2Z28cFAUDYGAJ+obklmzQnZ7oSLK8F2EYsQ4keh0OqZOncHUqTPw+/18/vknLFiwAK83wLhxEyksHP2jcdLoCqfRyUW9LwFCUef15Wt5fNOf8QV9OE0pTMmaRo61x/Fc8oRYPX4Xa9ZwnMoWgyeT2HX44a/BePt0hlhH8adV/4dZa+aSPpd3FO4KgoFp085i2rSzOsYHAgG2r/4i7DFjYvkUwuFw8sUXq9i1azv5+eGTzY8kGtcFAKPRRF1dHd1ppDhhwmTS0jK7tZ9Tld69+/DWW29ElbYCcOWVMq+9FhIH0eYuP/xwHzZv3hT1GgA6ncDKlR8zZsz4qOfEiHEi0el0TJkynYsumkNJSQ2rVn3Kww8vRRQFxo6dwKhRY370wlkjaihMG01h2mgAyppL+fjgR7y4/Xl0ko6HZy39LoeNWT3GiPE9Mess3DrsDg42HuDxTX9BK2q5uM9lOE1H15BptVqcEax0Y2L5FEKSJCRJ4MCBYmbP7p5FdbSP70eOLOSrr1Z3u2itZ8/uO3qcimj/v717j66qPPM4/j2QYGy4I8jNhIvhMSBELrKQioWgVVtEtNVqWa3X6vKC1s7SqtMpts4ar+2ore1oVbzU2noXOqWLsmwVnHEEFWGKPPUuQgGRAgMSDeTMH3sHQshJzj73nPw+f53s7LOf57w5Z583e7/v+5SWJjUZsiWxJNdiraoawRtvrEh6jWWAeLyBurpd9OrVq+2dRXKsS5cu1NaeQG3tCdTX17NkyQvcemvQEWzsOJeU6OtkQNeBzB4Z1NxqSGIoXXNa6lEksyq6V3LNxOv5R90WfvPmr9n22Va+MmwGY/oetf/66t2yuM6yZF6wVNnupIZhNJVs57dPnz7s3LkjqdU2ilnUMdibNm2iW7fszYQfOnQYS5e+mLXji2RKaWkptbXHU1t7PPX19Sxd+iK33fZvAEyYMJHJk6dQXp7dVSPag1QKnWipR5Hs6FXWm8vGXkHd7joWf7CIhe/9HoAB5YOo7D6Ekk9LOZLEFwXVWS4wsVjyVd8guUIZLT8vtaurxWDVqje48MKLIz3n5Zdf4vjjT0x6/4aG3ZEmBk6YMJElS4q+Xo8UmdLSUqZNm860adPZvXs3y5cv4957f8GuXbvo2bMXxx03lVGjjsz1WsUiIi0qKyljxvCZzBg+k4Z4A5s+3cgH2z/g1U+WcTqJl/JSZ7kARelk7fsSSv7LKB5Pfe3gYnDBBRdx2GEVbe8Y2rNnD/F4PNIycPF4tEmUAFdddXWk/UUKSUlJCdNV2QIAAA/KSURBVJMmHcOkSccAsGXLJ7z44l9YsOAZ4nEwO4IpU6bSr1+/PGcqIhLc/elfPoD+5QPoVt/66h3qLBegaJ2sGHV1dZHGC37++ed0795xl7apqGi+5n/bog7biMU6RbpDIFJsevfuw6xZX2PWrK8Rj8dZs+ZNnnvuKTZv/phYrBM1NWOZNm06ZWVl+U5VRDq4Hj17tvp7dZYLTENDPFLHLBaL8dJLS5g4cVLSz9m6dQtnnPGNVNLrkIYMGcLSpUsiPWfTpg3U1h6fpYxE2pdYLEZ19Uiqq0cCwd2aFSte4447bqehoYEBAwYyYcJEqqtHaqKgiORcaUnrBc50ViowsViMhoZo45C3bdvKgAEDkt7/0kuviJpWhzZhwkR27doV6TmXX/7dLGUj0v517tyZ8eOPZvz4owFYv34dr766jIULf09Dwx46depMdfUoxo+fkHRhJxGRVMXaGMqqznKBCSr3JT+guLS0M3V1n2UvIQFgypQv5TsFkaI1cOAgBg4cxCmnzAKCIgFr1qxm0aI/smHDegC6devB2LHjqKkZq9U2RCSj2pqErM5ygRkx4giiDFk+4YST+fGPf8hZZ83OXlIiIjlUWlrK6NE1jB5ds3fbtm1bef3117j//nv49NOdAIwadQRVVUdSVTWiwxdIEZHUdS3t2urv1VkuMGPG1LS9UxPl5eXMmnValrIRESkMPXr0ZOrUWqZOrQWCSbc7dmxm8eIXWLDg2b3LYVZUVDJ6dA1mR0Rer15EOqayktYnGquzXASOOebYfKcgIpJTsViMYcOGcdppffdui8fjrF37IStXvsGiRQupr68H4vTvP5AxY2qorh7FwQcfnL+kRaRdUmdZRESKQiwWo6KikoqKSmbMmAkEHeiNGzewcuUK7rnnburq6gA46KCDqKoyRo4cSWXlUA3jEJGE1FkWkQOY2bHAbIJzRLW76/aFtEuxWIz+/QfQv/8Avvzlk/dur6ur4623nGXLXuHJJx/fuy56z549qa4eRXX1qHZTQMXMqoEbgM3A8+7+VH4zEikuaXWWzawX8DugEngfONPdt7WwXw/gPuBIoAE4393/J53YIpI97r4UWGpmpwKv5DsfkUwrKys7YBIhBJUH16x5kwULnuHjjzfRuDpReXlXhg8/nKqqEVRWDim08dAnA3e5+0tm9hygzrJIBqV7ZflaYLG732pm3weuC7c1dyfwB3c/w8xKgOTrBotIyszsfmAGsNHdxzTZfhJwB9AJuN/db0lwiG8C52c9UZEC0bt3HyZPPpbJk/e/mbJjx//xzjtvs3LlCubPfyYcDx1cuR44cBBVVSMYPryKQw45pM1lqBJJ4/P6CPDD8J/b3ikFF5GE0u0snwo0LkD7EPAXmnWWzaw7MMXdzwVw993A9jTjikhy5gE/Ax5u3GBmnYCfA9OB9cAyM3vO3deY2beAscBtBOeHre6+M/dpixSWrl27UVMzlpqasfttb2hoYP36dbz99lvMn/80H3/8MbFYjNLSUm666caoYVL+vLr7nHBfXVUWybB0O8v93H0jgLtvMLOWBngNBTab2TygBlgOXOnu0UqiiUhk7r7UzCqbbZ4IvOXuHwCY2W8J/vFd4+6PEFylwsxuIPjyFpEEOnXqxODBhzF48GF7l7VLVaqfVzOrNLN7CO7a3pZWEiJygDY7y2b2J+DQJptiQBz4QQu7xxPEGAdc5u7LzewOgqvPc9uK3bdvt5TuZfXt2y2VpylOjuLkMlaxxcmQQcDaJj9/RPCFvB93vyHicWOF3A6FnBsUdn7KLa/a/LyGHemLoxw01e/XNo6Z6UO2S2qH4muDNjvL7n5Cot+Z2UYzO9TdN5pZf2BTC7t9BKx19+Xhz08C308pWxERERGRHIpQWLlF84Fzw8fnAM813yEcprHWzEaEm6YDq9OMKyKpWwdUNPl5cLhNRAqPPq8ieZbumOVbgMfN7HzgA+BMADMbAPzK3WeE+10BPGpmpcC7wHlpxhWR5MVoXP8qsAw4PBwb+XfgLODsfCQmIgfQ51WkwMTi8ZaGGYtIMTCz3wBTgT7ARmCuu88zs5PZfymqm/OXpYiAPq8ihUqdZRERERGRBNIdsywiIiIiUrTUWRYRERERSSDdCX45Z2Y9gPuAI4EGglK8fwN+B1QC7wNnuvu2cP/rwn12ExRDWZRknKuAC8IYqwgmJZZnIk5LJU3NrFfUY5vZOOBBoIygnPh3k4hzK3AK8BnwDnCeu2/PdJwmv/sngkXyD3H3LdmIY2ZzgEvD4/2nu1+bTpxW2q4G+I/wefXApY1LIqbxmgYTVOs6lOC99it3vysb74dsiVA6OydSadM85NiJoEDTR+4+s1Byi3p+zUN+kc7LWc4lI+dxESl87fHK8p0EHYFqgoqAawiKnCx2dwOeB64DMLORBCt0VAMnA78wszYXYjezgcAcYFx4EiwhmH2cqTjzgBObbUvl2L8ELnD3EcAIM2t+zJbiLAJGuftRwFtZjNPYaTmBYKWUxm3VmYxjZlMJOv+j3X00cHsG4iR6TbcSTLgZS1BU57YwVjpttxv4nruPAo4BLjOzI8jO+yHjmpTiPREYBZwd5p9Pkdo0T65k/yU0CyW3pM+vuRb1vJwDmTqPFyUz+4KZPWhm95jZN/OdT76Y2VAzu8/MHs93LvlkZqea2b1m9piZJazfUajaVWfZzLoDU9x9HoC77w7/az8VeCjc7SFgVvh4JvDbcL/3CTqHB1QqS6AzUG5mJcDBBOtaZiSOuy8F/tFsc6Rjh0Vgurn7snC/h5s8J2Ecd1/s7g3hjy8TrNmZ8TihfweubuF1ZjLOJcDN7r473GdzunFaidUA9Agf92TfWqfptN0Gd18RPt4BvEnwN8n4+yFL9pbidfd6oLEUb96k0KY5Ff4T+RWCK7iN8p5bCufXfIhyXs6qTJzHc5FnHp0OPOHuFxO8/g7J3d9z9wvznUe+uftz7n4RwXf2mfnOJ6p21VkGhgKbzWyemb0W/pfyBeDQsPgJ7r4B6Bfu37xM6LpwW6vcfT3wE+DD8Dnb3H1xpuM00y/isQcRVEds9FEKMc8H/pCNOGY2k6By46pmv8r06xkBHGdmL5vZn81sfJbiAFwF3G5mHxJcZW68gpWRWGY2BDiK4J+YqO+1TLwfUtFSKd5cxE1Kkm2aa43/RDZdiqgQcot6fs2pFM7L+RD1PN5umNn9YdXelc22n2Rma8zsb2bWtDrvYPa95j05SzTLUmiHopRGO/wAuDs3WWZOe+sslwDjgLvdfRywk+C2V/P179JaD8/MehJcIagEBhJcyZid6ThtyOqafmb2z0C9uz+WhWMfDFxPMFQh20qAXu4+CbgGeCKLsS4hGGtYQdBxfiBTBzazrgSl4K8Mr4bm8r1WlAqxTc3sqwRjXFewf+GJ5vLx987J+TVVBXJejqqQcklXS8PgWhuGtZZ9dy6LachJ1HZoVExtACm0g5ndTDDMa0UuE82E9tZZ/ojgauXy8OenCE7uG83sUIDwdvSm8PfrgMOaPD/ZMqHHA++6+xZ33wM8A0zOQpymoh475Zhmdi7BbeCm48gyGWc4MAR4w8zeC5/zmpn1I3Hp1lRfz1rgaYBwCMIeM+uThTgA57j7s2GsJ4Gjw+1ptV14S/lJ4BF3bywZn7P3Q5oKshRvxDbNpS8CM83sXeAxoNbMHgE2FEBuUc+vuRb1vJwP2fyOyKsEw05aG4b1DPB1M7sbWJC7TLMrajuYWW8z+yVwVDFdcU6hHeYA0wneExflNNkMaFed5fD21lozGxFumg78FZgPnBtuOwdo/HKcD5xlZl3MbChwOPBKEqE+BCaZWVk4CWM6wWScTMZpXtI00rHDW3zbzGximOO3mzwnYRwLVi64Gpjp7p81i5+ROO7+v+7e392HuftQgi/hse6+KYzzjUy9HuBZoDZ8bSOALu7+SQbitBRrnZl9KYw1nWDcYSba7gFgtbvf2WRbtt4Pmba3FK+ZdSEoxTs/B3HbEqVNc8bdr3f3CncfRtBWz7v7twg6E/nOLer5NdeinpdzIa3zeK6SzKKEw7Dc/VN3P9/dL8vGHcwC01o7bHH3S9y9yvO8UlAOtNYOP3P3o939Une/Ny/ZpaHdLR0HXAE8amalwLsESwd1Bh43s/MJVl44E8DdV1swA3U1+5b6avO2mLu/YmZPAq+Hz3sduBfolok41qSkaTj+dS5wM/BExGNfxv5Lhf0xiTjXA12AP5kZwMvhmzejcRonCYXi7OtIZ/r1PADMM7NVBMvhfTvdOK3E+g5wl5l1BuqAizLwmr4IzAZWmdnrYVtdD9xC9Pdam68r09x9j5ldTrDKSuPScW9mO25rorZpgbiZwsgt6fNrrkU9L2dbBs/jIlLgVO5aRERE2mRmlcAC37eu9CTgBnc/Kfz5WiBe7FdQ1Q6BjtQO7fHKsoiIiORe82Ene4dhAX8nGFp0dj4SyzG1Q6DDtEO7GrMsIiIiuRcOO/kvgoJHH5rZeeFEyzkEw7D+SrCWdF6HYWWb2iHQ0dpBwzBERERERBLQlWURERERkQTUWRYRERERSUCdZRERERGRBNRZllaZ2dywGpqI5JGZnWpmq83sVTOrync+IiIdhTrL0pa5BEVMRCS/Lgb+xd3Hu3tj9UjCIjkiIpIlWg1DEjKznwOXAKuABmCqu2/Pb1YiHY+Z/ZSgguRGgrLPU4EfAV8FFrr7XDO7BjidYP38dcB33H2TmXUH7gdGARsIStBucPdrcv5CRETaIV1ZloTc/XKCBcePcfdx6iiL5Ie7fw9YDsxx99pw8053nxh2lGcDw919krtPABYCPw33mwtsc/eRwBnAl3Kdv4hIe6axqJKMWNu7iEgONP0sPtzk8UxgvJm9Hv7cGdgaPp4KXA7g7p+Y2dPZTlJEgnkGwE3ALuCspsOnpH1RZ1lEpH3a0eRxDPhXd38wT7mIyIEa5xk81XSjmXUOq91JO6HOsrRlO9AD+DTfiYhIQvOBK8zsWXffamZdgCPcfSXwPHAe8N9m1gc4DXg8j7mKFL1wnsEUgnLQl9FsngGgeQbtiMYsS1t+AvzZzF4LP8Aikh/xBI9x918DjwIvmNkKgvHNk8Nf3wj0NrPVwBPACznIVaRD0zyD4qIry9Iqd7+R4MtWRPKoyRcu7n7AcnHufidwZwvbtwNfb/zZzOYC5VlKU0T2p3kGRUCdZREREZHs0zyDdkrDMEREOhB3/5HGPork3XzgUjPrCWBmXcxsTPi7xnkGNJlnIHmkzrKIiIhI5mmeQZFQBT8RERGRAtU4z0B3hPJHV5ZFRERERBLQlWURERERkQR0ZVlEREREJAF1lkVEREREElBnWUREREQkAXWWRUREREQSUGdZRERERCQBdZZFRERERBL4fxWn+NAjwBC4AAAAAElFTkSuQm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81924" name="AutoShape 4" descr="data:image/png;base64,iVBORw0KGgoAAAANSUhEUgAAAssAAADhCAYAAAA+oPiiAAAABHNCSVQICAgIfAhkiAAAAAlwSFlzAAALEgAACxIB0t1+/AAAIABJREFUeJzsnXl4HFeV6H+3qnpvqbXv3peyieMkzp6QfQ8JGWAYQhiGbRKWIcwD5g28GQIMGQYYGCYDDDskEBLClpDV2fcYJ44d23Fil3dZlmTt6lbv3VX3/dGSLDtSd8mWLTm5v+/TJ3Xp3LqnqruqT517FiGlRKFQKBQKhUKhULwRbboVUCgUCoVCoVAoZirKWFYoFAqFQqFQKCZAGcsKhUKhUCgUCsUEKGNZoVAoFAqFQqGYAGUsKxQKhUKhUCgUE6CMZYVCoVAoFAqFYgKUsaxQKBQKhUKhUEyAMpYVCoVCoVAoFIoJMKZiJ6ZpXg7cQsH4/oVlWd8aR+Z84L8BD9BjWdYFUzG3QqGYekzTnAf8K1BuWdbfTLc+CoWiOOqaVSiOHIftWTZNUwN+AFwGHAe83zTNJQfJRID/Ba6yLGsZ8N7DnVehUBw5LMvaZVnW30+3HgqFwh3qmlUojhxT4Vk+DdhmWVYrgGmadwHXAFvGyFwH/MmyrHYAy7J6p2BehUJRAtM0fwFcBXRZlrV8zPaSq0EKheLoo65ZhWLmMRUxy81A25jXe4e3jWUxUGWa5lOmaa4xTfODUzCvQqEoza0UVn1GKbYaZJrmB03T/K5pmo3D4uJoKqtQKNQ1q1DMNI5Wgp8BrACuAC4HbjJNc+FRmluheMtiWdbzwMBBm0dXgyzLygEjq0FYlnW7ZVmfAzKmaf4IONE0zS8cVaUVircw6ppVKGYeUxGG0Q7MHvO6ZXjbWPYCvZZlpYG0aZrPAicA24vtOJ+3pWHoU6CiQvGmYSq8RuOtBp02VsCyrH7gk5PZqZRSCqGcWgrFGKbqgpjya1Z9vyoUb2DC63UqjOU1wELTNOcAncC1wPsPkrkX+L5pmjrgA04HvltqxwMDyUkrU1tbRk/P0KTHqXmOzjxHc6432zwjc81UhBBH7TxMlqP5Hh0KM1k/pduhM5Ov10P5fi3GTH8vjhbqPBy756DY9XrYYRiWZdnAp4FHgdeAuyzL2mya5sdN07xhWGYL8AiwEVgN/NSyrNcPd26FQnFIuFkNUigUMwd1zSoU08iU1Fm2LOthwDxo208Oev0d4DtTMZ9CoZgUggOXl9ysBikUiulDXbMKxQxCdfBTKN7EmKZ5J7AKWGya5h7TND8yvBp0IwetBk2nngqFooC6ZhWKmceUeJYVCsXMxLKs6ybYvhJYeZTVUSgUJVDXrEIx81CeZYVCoVAoFAqFYgKUsXyMYNs2bW17plsNhUKhUCgUircUylg+Rnj66Sd46qnHp1sNhUKhUCgUircUylg+RujvH8Dn809qzFNPPXaEtFEoFAqFQqF4a6CM5WOIyXZHe+CB+4+QJgqFQqFQKBRvDZSxfEwhJyUdDpfR2dl5hHRRAHzpS1+YbhUUCoVCoVAcQZSxPE1s376NbDY7qTFC6K5l9+5t4+yz385LL62erGpvWR5+eCVPPPHIpMf19va6lrVtm2RyatvMKhQKhWJ6yOXAcQp/d3d3cf3113P55Rfy3vf+FZ/73GeIRgenV0HFlKDqLE8TW7Zspre3lzPOONP1mEDARzQaJRKJlJRdv34dF1xwMQ8//ODhqPmWIhaLomnunx/j8TgrVpzGE088wYUXXulqzEMP3UdfXx8f/vDfH6qaCoVCoZhmUin48IefZMOGJ5GynFTqddLpxxGiAZgDxPB4XuHuu5excuWjLF36tulWWXEYKM/yNBGPJ+jsbHct7zg2S5Ycx2uvbXQln05nCIVCyElEbrS37yUWi7kf8CbD4/FMSv7FF1dx5plnTWqFIJ3OEA6XT1Y1hUKhUMwg/u3fXmLLlg5SqdUkEr8gn3+SWbMu45prruVTn7qKG274V1parieZdLjpph9Pt7qKw0R5lqcJTRPYtuNaXtcN5s2bz4YNr0xyHvfPQy+88CxSwvveN24DKcVBxGJDNDY2snGj+8RLITQmmaepUCgUJTFN8xrgHUAZ8EvLslQ5pCPIM8/sBftF9PwWfvje6zh/bgNV5WWUN9cR640iIzG+fv15NJ11Jhs2rJludRWHiTKWpwkhJl/dQtd1155i285PWicpC0b5W5nJnDfbtg/47QYhmJS3/63Mbbf9kvr6ei644CL8/smVTVQo3mpYlnUvcK9pmhXAtwFlLB9B7H2r6E79iiV/Az8q/zl/6NDJ780ztEOS1iVVKcHVP4Prc7X8xJ5cfpJi5vHWtoymESk5oh7GkWRAKd17rzVNn7QBP5MZGBhgsh/xQzl+w3A/h5STf5D55jdv5otfvGmyah1zSAnvfOfdJJNx2tr+i3BYp7q6jM9+9tNcfvmV3HLL/063igrFEcc0zV8AVwFdlmUtH7P9cuAWCuGTv7As61sT7OJLgLpYjjC93IpRB5efey1bEjt5bfB18uFK/MEwQur05lPctLCfXEMX4p7JhfgpZh4qZnkamYwhO1k0bfJGn5Qg3yRuz1wuxxe+MLmybrZtI4S7S6KzEzZunJzRO1I0Y7Le+1CojBdeeG5SY45FPvKR5+jpkXR1DRKLGbS3v4uNG8vo71/MH/5w33Srp1AcLW4FLhu7wTRNDfjB8PbjgPebprlk+H8fNE3zu6ZpNpmm+U3gIcuy1h9tpd9qpO0c8+ubWNv2HCdXHs/jH1rHuo9tZdtntvHCdWtY+3ebePlDr6FFwNZy062u4jBRxvI0kEgk8Pt9SOnOoHWc/bHHR9YbLdH1N4dn+dFHH+Hkk092Lf+Vr3jQ9YJnPZcrfWN7/nlBPD45o/eOOzxYFgQCwUmVm6uvr39L1Mt+6aVVdHR8i8HB/+SCCy7gwQcvp6PjXv7853vI5VS5PcVbA8uyngcGDtp8GrDNsqxWy7JywF3ANcPyt1uW9TngPcBFwF+bpnnD0dT5rYjtQOW8as4OHsen3/nflFc0vEGm0l/JfF8Yh8mF6ylmHspYngZefXUDS5YsdS1/001eoGDEugkTeOklWLeu8PdkHMWO42Dbx75n+ZZbPLS2xqisrHRV0ziZhExG4Dgwd+5ctmzZXHKMrhd+JkNjo83AAJxyyqm8/LK7hI+bb+6kurp6chMdowwOOuTzbaz+1a/53Xf+D6cuWYIRH+Kss4KARiqVmm4VFYrpohloG/N67/C2USzL+r5lWadalvUpy7J+elS1ewsiHVhU5eOK8z5dVG5ZoAk0WLfu5aOkmeJIoGKWjzJSFhqGnHLKaWza9GpJ+VQKUqnkpKpa7NkjcOEcPYAf/QiiUYOaGvee5VgMyidZBW39erjkEvfyDz5YMGTf/W73RnxTk83q1Qb/8A8X8sgjT3LppVcUlX/qKbjqqg7WrAnyjncsZ+XK+zn++OVFx4x9CHEb56xpEiEKnuJ4fKikfD4PGzas5fOfv5CHHnrA1RzHMqH8g0Q8Dsu++I8k03F261FmZwIETn47Ap1169Zw9tnnTreaCsWbgsrKIIYxySf+EtTWlk3p/mY0EvRIlrPPufoN/xp7Hs6Zcyp3ebbyzDOPceWVFx9NDaeVN9tnQRnLR5nf/15n9245nBSmkc1m8Xq9E8o/9RScfvpmBgZGnAjuDLMR+81x3C39lJfDqlVw1lmSfD7vKmntppu8LFz4bW688R9dzfH887B+vWdSxnIqJXAcwWRafRfCSaCmpoZYrLRRmkoJIpHX8XqX4vf7XXvXD2VVbTJhNKtWwfz5Cbq7g4dU3eRwmI4yVAntVTyXSOacNkgml8Qoq8JIZ6jf9zDlSNavf0UZy4q3Ku3A7DGvW4a3HTIDA1Mb2lRbW0ZPT+n77ZuBtrbCuVsYmfWGYz74PMxbcB4E7uCxRx/nn/7prXF+jtXPQjEDf0qMZbdZuqZpngqsAt5nWdbdUzH3sYZhOHR1FbzE1dXVdHZ2MGfO3Anl+/ogHG4lkxkxEkpbW2PLk7n1SPf3dxIMltHUVEZraysLFiwoKh+LQX29ZNOmHa72D7Bvn6C2dnIWpm0LDGOyoSFiNFHPrde3q2sfFRVnA+4SLzUNAoFCop8bcjnI5yfn7u/uFqxYAevWCTRtaj1ApZiOMlR5JF9857/wwO5fUTbvdCIVzewYtNgT2kMsvJfNm0uHxygUbxIEB97s1wALTdOcA3QC1wLvP5wJXn7Z/b3bTcJ4ZWWIgYEEbr5y8nlJe3uUPXv6aG/vY9++PgYHh4a/twRSSqR0aGys4dJLT+KKK5YRCgVc63uk+cvzHQC8/aS/Lim7+PhLIAA9XfuOtFqKI8hhG8tjsnQvAjqANaZp3mtZ1pZx5L4JPHK4cx7LGNkk/nwcgIULF2JZW4oaywDZbIZgMAJIV57JQr3kyenV0fEajY3Hc+KJVTzxxCMljeXnnoPTTnueVOoS1q1bx4oVK0rOoeuT98bqurtjHqGvD4JBZ/Tm7ubGPfJgYRgewMFxShvLtg2LFzusWwdFFgZGee01CAa3Ul09r7TwMJoGhlGIpT7Ukn7HWhmqe/b8is9d/HXOWf7u0W39qT6WfHseW7a4/3JXKI5VTNO8EzgfqDZNcw/wFcuybjVN80bgUfZfs4f19PiNX97mSs6tq8LjNchmXDoEhMRX4eCpzhIydRrPC2BWeNDGJJg70qGrbRd3rdvCT+7U8OYq8OiCOXNqaGqqZvbsKubMqWb27GpqamqOai32NWufAgGzlpxVUrY8VA0aOOnMUdBMcaSYCs/yaJYugGmaI1m6Ww6SuxH4I3DqFMw5YyhUqnAvb2SSiOHbT319Ay+9tLrk/qWUk5oDBLoOiUThbzdhFdFoN4sWnUIwqJNxccNLJgWZTBsnnPBetm2705WxbNtQX++wZ0/BK+uGyYZgvPQSnHVWwZgvzFl6rOOI4YS9gqyb0m4Fz7IklRL4fKUN2Z07BUJYNDRcPqzXUQuruBX4PvDrkQ3FHnBN0/wgcBLwHeAzHOUyVIuoPsBQBqgKVEMZ7GvvOFpqKBTThmVZ47ZQtSxrJbByqub5169cg3AZ1ueGEc+yGzShUemvoiZQi6EZ9KZ66E52Df9005vqYVbZbN6/5FT8l/tZ2/0yr/dtIpnO0dO+l9d6d7Buq0FmtUZmQOIkbURexyODaMNmjWFIgkFJJOKjubmGZctaOO64ObS0zCoa+uiGrW2rQECostGVvABCuuAvf3mBM888+7DmVkwPU2Esj5ele9pYAdM0m4C/sizrAtM0D/jfsYxlQf/2Qc68JOjOvQgY6Tj+eF/hb8Mgny9uNBkG0NWBrBvZUtr4s21YsABeeAGqq6vYt6+TlpZZE8q3tUEkIvD7DVf7LzB2ldC9MXv22fDkk3DZZaVlD4VEQlBZOTlv9MEPIm5rTQvHAQ0CgQDxeJxwODyhrJSQy6Xw+0OAg+7C9T/SwMQwDt2zbFnW88NLt2OZ8AHXsqzbgduHvVgXAeWmaS48Wtn19WL8mDERhmR7/GiooFC8JXi89dEp3V+o10ci4c57KpFIWXC6pBMetFQ9TrQBO9ZMwF5BwKlltdjNqqa/4K3fSXm5JOQJcfq8MzFXLCHsKSPjpOlP9dOX7qM/3Ud/qo++dB/pfKFqTi5XyEcZiiZ4bV83f3lhE5m7NZxoHk8+jIGPsjLJ3LkRLr30RE4++YSi9/CxtA9udJs+BIDQYXFLNV/+8v/j5z//dcnVZMXM42gl+N0CjO0Q8aYo5jswoOEzbEQ0iqytLSmfy0F15yaCfXtHt7lpguF7cTX2hR8CIq700jQoK5PEYoLTTlvIrl07ihrLa9cKliwRjFRZc2ssOo6NEEwqntYzyUZGUsLz2R/yzI2b+f73v1dSfrKJjYUxky+X5zjg/+0dZD74t8yfPx/LsorWdZYSvNu3Uy2eBd7uUq+Cl7vwdkxpSb+SD7iWZX2fgkf6qNJQcbBdX0ALQD6vljEViinj6a9O7f5CPnBpLCNB12ButaSxUdK4yKGxwaHWF8XT3YnWvYV8Uwtbch9gzcsGe9cKBonzUMVaHq5bie0dQPOm8fkkPt8bHR4CQWWojLmVESLzKqj0V+I3/GTsDAOpAfbG99CfGmBoSLC3tZOb795C/nt34s9VUBkKsnx5M1dccRLHHfc2PON8aQ0l2nHZvwoA3QtynoHcBt/4xs38+Me/cD9YMSOYCmPZTZbuKcBdpmkKoAa4wjTNnGVZRdtyHWppm6NVsiQSCZHoT1BTK8DFnGvXgtmcZ5XlHdWxvNxfUl9/TRW1XRuprb2SSCRYUr6sDBzHg98fZvnyJWzZsrHomGCwEBtrGGFqayEU8pScIxQCw/ADYSDg6pxHIlBbWzAC3cjnclBZCSKxlXguhK7nqKqqKjqmrAxqaiT+QCF+zc35LS8HnnkRTn0/tbVBIpHSxzO//Rl6587CHwmzcOFCtm1bWXRMeTmQHqLZ20coVEZ5eek5Ck6OwjnWtNLv+0zgUHXMZgtx4qcsO3fcfeh+cGTusM7BTD9/M1k/pdubjy8t/T1IiSi0bj3wB964bcx2MY5MWdjHUCw1/hjkgXPZDiIWhR4KPxuHpcojOI2NOHX1eNes5qTdd3ISgD9AbvkJdM0+ha29bycaheigIBYTRKOCfP7AxHYpHHplnHYxQFaPooX6cQJ7yfr24XgG8fkkXp/A75csPd7P6afUIxDEs0P0R3Ns3LKZlT96HmefJCLquPyiC/m7vzuPSKSwgpzJpycXfhmEPYkYD/z2ac65/IJDf9MU08ZUGMsls3Qty5o/8rdpmrcC95cylOHQStscrZIltbVlvPZagjprPb2nLkRSOrlg3TrBuyIZsjlJT+cAGAaxWLqovp5YhmggTGXPPnp6hhgcTJU8vlhUoEe7yNTGGRyURKPFxwwMaNTWQiwWp6dHkkjkSs6RTAogDcSB4scwqldMcOvT9/C/t97NpZf+uqS8ZUE+0IXf8hA5eSl//ON9vOtd7yk5xy/+cjcboo8DH2BgIF76fMUEpLLMX3UXPX/1XmKx4ucrmQRj33YSdU0Ed24kGFxOb2+06JhYTKAn81Q0ZHjiiaGS7zsUQkpsu3COvd4sra1dzJlTX3SMS6a8DNUIh3rttbYmQEB9y5nj7sPjgQz5Q97/TC9lNJP1U7odOjPZkLcXLCpYmOP+DAsJgWQiGTEqgxBQU0a2PzH+mFE5RpbMkGXlxWtpnjVmBS6ZxNi4gebH7qAlFn3jOHHgb+kPIMNhZCiEHSwjoYUZki3E5FL6c+X0x8P0D5TRP+QlNgT7RDeD2g4GxQ5i2h40j4fZZ4TI+brI0MYfrO9x20f+h1rnTO77/b+QyzoYLiqEjOApg47+FGU7d7hKIFfMPA7bWLYsyzZN89MclKVrmubHATlOrOOMbREXj49489whJRi1EWJtg5S5CMPI50WhuoE/SHpPD/75jSUvnLrtLzC4yITR/iXFT193Nyxoe5o9rRuRLh9gNU2Oxk5PtpnJZHn26Wcoay59rgC2bYP0vNUcX7uMV7I+V+1ChYDcnh3UZmPs2OEuWQ9AR3P9ydy6FRrqYHP9fOasXwMsx3FcDJYONdWSp/YK16Eu3jt/Tfa69zFv3kjllEMylo94GarDpb2tkBhUUT9+tZCAV5AWkv7+/pKrCwqFojT2246b2h3WluF4j9CDSzBI/owzyZ9xZmlZKSGVQiQSiPgQIh4nlEhQlhigOd6GSO/fXnBJD4+xKXyB5CW5BMTbDeKJFtqTVbyqDfDUkg5eiP2O93zEi5ODgPC5Vj9UKRh4Pce+5+455PwTxfQyJTHLlmU9DJgHbfvJBLIfPZQ5HnnkIS6++DJXiVGHyrPPalx5pfunPiObpGZ2kI49aczSxSAKSEnlrCBbVw+wfH5jyQvHSA9hB0PIUWOsuPyWLXBSWSd7/IHRJanS16bAMAxMU7JlC7i1Gm07j667b7QhJQgpMDx+kskkwWCwqHw6LdC8OTy6D3AAd0lxRtteqvRB1q93H3+NAPtg98QE7NolOLFZoGs+9MlUKdF1DGGjae6qdBTiUKqobl3HgitNHnts8lUXj1YZKoBUKsPmzbtJpXJ8/OP/xcc+dh2f+IS7JiJ72/YU/X+Z4WFAz/Lcc09zzTXvLiqrUCjewggBwSAyGHSVSzQRPsAnJdVCsDyf54PdXWz5811c+cQt2Gnw+90/tNdUGgzGs7xUNoiwbTKZDD6fe2NbMf1MqiDZdBIMhtm48chVsIrFoHWwk/6E+4z78EAbnoWzh0MSSjOSSFaxsJrEVndlsKQc3rc+0mSjuHxXlyBSJofHupqiQEcHS+r62bpVuB434rWdzJOyEIJ5S5fz6KMuDb+eHvRHHsJ23D0kaRpITUPXNdJpd1NE2l7Frq5Gx92Dkm2DZ1gdKdy9L/sVHDmO0gNqd79I9oQVlLVvIxg8tC5+lmVdZ1lWk2VZPsuyZluWdevw9pWWZZmWZS2yLOubk97xONxww6187WtP8r0f/IVl/zfPrX/8JWmXtUX3tO8sekqqDT/CB0888fhUqKpQKBSlGbmxGwZOUzOLP/V5fnLpzWgeqK4v3otgLM2yDGSO9W9rwJ/J0N6+t/QgxYzimDGWvV4PqZRL6wdI5VP0JHtcy7e2Cpad3M+qTZP4EDsOs4K9DA64tC4dBwSISDme+CBQ2tAUSHRdR8hCCILHY5BITFzLUgjIZJMYPh/eoUKJOlfG79atBJ9+pOD9dWn5Od37WJW4y1UIwkh4h7ZxPXowQD6fLTlGCBA7tiEiFa49uMOnGKRESncxJXUdr/IHZx37RJ+rMBTbFuRyB+rv6hyPxO/lcq7OcbivHZqaeDm4YXiOGRvBBMDLbY+w8FPbedsn9nLzFV9h0bVBrr76m3zjG78mV+LEdvbsLvr/Bk8YAvDqqxumUGOFQqGYHBd9/MPoEpqaml2PWZyrRvoctm8fwK9ptJVYSVPMPI5W6bjDIp/Pk8glSObcJ/zFs3G6EvuoDbpbhkkmBb4yyKTdGYpSAgLaXrqHQPdcYEnJMSKbRYY9kMuhac7wfoobQKM2ldBxHGhpaWHXru0sW3bChGN6UkkqzzobY9Vq4MrSeonhln9eA52CMVh6DGxZfTfGCeehly8vKd/aCnPCvawbiqPn0zhaaS+uEKBLgT2J0nSaBtlcjjmikm2ZVdS5CSXWdJrL5rDDY3H8vtLvia5LeqMJKufORcpBV3oFO3eSiZSTM5dQ+chG+ua6GCQluwZ30eVvG3k5o0nJAb5y9i8B+MKzn+cdZ5/Jq4s30bXa4Kqrvs4737mYj3/8b8ZtkNPRva2oZ7k5VItjdDA42H+k1FcoFNOElJLuZBe7Y7vZHd3J3ngbzeEWTqk/jQUVC6ctzjfv5Nk71Mbu2C52R3eRtTN8aNnHkA401rnPHzkxaOKp38G6B1+hwdCVsXwMckwYy888s4Vwcz25Lvde354egQxKoplBIr6KkvJDQ5JwtebaIMlkQDNs1hhdzEtX0NfdTXVdXdExvtQgmTov6b4Y4K6Fne0IHMehLAzt7bBgwWKee+7pCY1l2xZ0DEapPn8+icc3AS5DBKQEOZIF7e4kJCvDNMSGyJZ2EmNZcPnQ0/zh5FM4ZWcPrQ2lOz1JCWgCWVdNsL8dgqWf5KWEaDTOsqq5PJFpZU7AWzI+OuPk0IRGeZnD1q2ljwVg38AAdaedQc52ZyzXta9n9/L5sGQpVXfc48pY1qRDb7qHZqeWaPQIZ15OAQnRw3+8+DUMYZB8/HM8ueJH/OSvvsHKlgcJnJbm1ScNrr76K3zhC1dz/vlnHDA2OrirqLHcVN6EEBsQeYcHHriPq6565xE+GoXizc3WfqvQHASJlAf9Hi71NtH/9m9jdFt5wkfvQIy8kyfv5Mg7NrbMD78e/hl+nbHTDKYHRr+cBIK6YD1zy+dxauPpvCv81+yNt/Hyvpf449a7AAgYQU6oO4n5kQVoQhv9EQjE8G9NaMNFNwS54Xky+QwpO0UmnyZjZ8jYadL5kd9pYtko0Uy0cMwHoQmNlvAs5kbmcdncK0jnU3z19x8sGMuN7mOWz7z4QwTSD5B4zWZfaog9e1qn5k1UHDWOCWO5tzdKt8+hrES3uxFSKUinYUB0U+GrcGUsJ5Owa1cbvmSeg3IVx6WnB7o8r3JCeAF7vTme/ekP+eg//COVlZUTjgkOdTJY7mOgIwoUjLeSCX6GRn+6n2CDhy1b4aKLyshkJrZOdV3Snxyipa6K1GRyIaXkgcQaCL/XlbgnFUPoBktCVTzf2sa7c7lxi7ePkEoJdsnd1FQ0Y7Y3syr+bMk5hABHOrBgMeXr/4LT1OBCM8FANEXdaacQbN3J3HMuYPPmzRM2DEkmwQptZ0HFfEJso7dXQ9dLP110x2Isb2xizxu6uo+PZueQHg94PEhwVT5IDieznls2jz+tW025q5mmj1Q+AU/ejO14uOE9eX5230f598av0hBs4LOnfo5nm55i9dsl//mjF7jnnsf5j//4LKFQCIBYoru4Z7l2DlLAxcuO59Zbf66MZYXiIEzTXAL8I1ANPGlZ1o+LyVuP3VYwNBkplzNiuO5/rUneICPkOPIS7FCAUCKHIXR0NAyp4RE6htTQhYaBhkdqGELHI72EE1XEkn3EMlEGtQxRsZsB8QwvkuYxkaHaCbBAVnCJqKa+bhHxxhrWZjt4vmMz0tCRuo6jCxxRcO840gEkjnSQUuLRvfh1Pz7Dh0/349d9+I0A5d4ItUF/4X+6j4gvQpm3HG2cLiPavk78v/olntW/RaTTEB2k5QIDbxYaG2tcvzfV519M9dOC1uwAeb1Q1UdxbHFMGMsZkgSyYWIxd168eFyQyiep0puIZqNM3LtuP4PJBAF/L6msO49vVxeEnS6qZ53D2uxztMxuYuPGDZx33vkTjvHH+9jk7acruQ8obfjlcuAg2DFgsbu8nIF+AciS3ekS2Ty/230np4uCp7tkybVUipiWZW1+N4WiHqWNxYbNT5NrauKymrn8rm0327dvY+nSt00ob9uCTZk1drl7AAAgAElEQVQ25oRPx4teuLuWwHFAk+70GUF0bSQtPTS//Vz8G59jwYKFPPLIygmN5fZ2SAWj1AaXoufb0ZJRHBelUaPxOL/bdQdnU3w1YRRdg+EEQsn+v4siC56bk+rr+WNHFyfP8ORp24H/+zlJwJsi/PnPEF56Lb997JukZ7dxa/wOstogVy+9hGVf2skDjw5x7XVf4uc//SL19fUkMtGiKyCzGhcBcNOl53L2d//3KB2RQnHsYFnWFuCTw82/fgUUN5ZDqTG31jEX38HbDrguJ94WCOZI+Q/K5ZhAXgqJ0RIiUlZLJGQS8UaI+CpZgI+qPT1UrdtE95JZbJ9Xyf1Du+jqtiC2Bq0jBqkUmuMgbRvDlgQcjYD0EMAggIeANAjiwS91AnL/tgDeYRmjUCp0rEbxOFpHO/reNsTgAGSzo41X8pVV/CYUxu8xaKtMMLQ6jrChoWESZTx1nYakQWdNmtRewWBvr/uxihnBjDeWpQRH2pQZFfRKh3Q+jd8o3gAkGgXNlyRg1xDN7XQ1T0zu5bTqFp7b565KxcAAhLUkRkU17Zl9nF1/GrGhaNExvsQgHT6bZHZoNAC1WHxseztEymykgC5/Gm+8F6gu2V5aOg4hI8h63xbOoHQ76sbW1TxRkeV9/jN5JP0yc1y0pPY6GYTHgz9kUFHTzI4d24say7oukUIMx6tKV95bbUzpY4l01Rp8sOd+muadSjASwbEZriIx8cNCRweUhQvvgz1vPrMefJ625aUN+V4S9GR7kMKNtxsYXir8+cYfcypVhEJhent7qakp7p2QUuLzSqTLiivTSSBoU/NfXwUg9ckbOfH2W1n0r6ews7OBhx76ZzKDDo/NXkm+ZQeXXNzMC/UDXPWBz/Otf7mZtJ0qaiw3zinUhN3ZZ2EYBlJKVa9U8abENM1fAFcBXZZlLR+z/XLgFvaXe/zWOGOvBj4B3F5qnn+66pYp0xkmaBAjZaF8UC6HyGUhly/8TqXQd+3AePQljK2r0fr7CzWPPR6cikqchgYqXtnAkq4uQOI0NpO55HJyV5x/QDm4vJMnnU+RzKdI55KkEgNk4oOkk4NEE4N0JQdJxfrIxPpI93WSifWSziSQ+ezwV/CYkqw1Xmj0IEMVSI8XfD5imo8/374WHwEGfZDOwKXVJ+MJvULdJGKWARYNBnl1WYbE+izWpn2Hc6oV08CMN5aHhsAfAF3X8Hn9JHKJksaylNAzkCEQDkOlu/jblBxiVnUl6Wwn0rYRJeo5JxKg6Wk2p3bR2dPB2aedwT3PP1N0jJA2UtcxhJe8KO1ZbG+HM+o07AGJbGym5plNwHlFx/gGO9nlTXJW3Qqe1K2ScwAEYj3I5nJOqjqe37S+zJyqiUNJAHp7wecZrnssNLyhENmsi5haIYZj3QSO2ypoEqS0MaRGzsmSKxHuMeD0ML9i8eh8pejtFfiDgryUiIoKfKlBfL7SdaC32h188rgv8sxDv+FSKF3WTUJbrJVMOo3tVLNo0SK2bt1MTc05Ew4RgKaJ4RrQM7/rU5UfEp//AgQKqzOpj32c4A+/x7JMhuPKI+QuPo0t4fN56MmreHVoHdqcHt72qQSf/fpnSOdyFGuIVTGrEBq1jV50XScWixKJlA6vUiiOQW4Fvg+Mtjk1TVMDfgBcBHQAa0zTvNeyrC2maX4QOAn4tmVZ9wP3m6b5AHBXsUnKPnzdga2uYZwW1zDSqnrkR4y33XHAoxPJjeOYEAJ0AzQNqWuFZHJdR/oDOLW12PMXYs91Cm06ARkKY89fgN7ehujvKxjRErxPPErgrjsgk37jvb1QxgkMD9LrYaQBgBQCvF7w+XECc8G7GHw6siLIaL9qw8CeMxd70WLSCxfz5AvPcf/997Jjxz72tO+l6oLLOOXC2XzkjKuo98znr//zNpKvd1Jf79ZRUuCMoROwYht5wZulPWUVVk6PmXpkihlvLOdyAmPYbhWIcYPwD0ZKyHl7SMWPQ6t0533KyzxeQwdfPdGuXVQ0LSwqn8lAVs8w219NljyGprnydAkB5b4QvVrpmKWeHkGwMoc+oCErq/APlS6FV9lp8XxQcmLdCp6Ud5aUL1C4+eXOPoeKF7+GrBw/ZGGEtjZorNXRR2PWNFdJhMlkjvJKDx69sGTvTrXCzbc534CsMdiyZTPHHz9x9Q0x5vOhaSPe+4knk7JwwxKiEIHnoFNbW09b2x4KIYDjo6Exv2Ih9/ui9PaW9t4jJR3xTj624O950fMnrp3zTjZt2jiheDQ67I0f/mJynEIIzkymtjw0aigDOPPmk/z8FwAQ0UGMtWtYvuoWlmcz4NGxelfwRO9Cnl/4XVJP2niKfIh8ZZUIYHOmB4/HQ09PjzKWFW9KLMt6fri75lhOA7ZZltUKYJrmXcA1wBbLsm4HbjdN8zzTNL9IoZ/Gg6XmcRqbQGjDIRIHtqeWB7eynqjF9Zht3pCPXMplIrLjIKuqyC9egr3YHNZlgutfSrTW3XheWo2zY1uhVv1ExvIIXi9OWRkyFEaWlSPLy3HqG3AaGg5os51Op1m/fh1//vPDrP7Rb+jq70avDlB93GJmvfM4rjrxGj508nsJeUKj05yjfY6YZyXV1dXujnWY5hM+Rnn3x7ErBaIzxw/ve5JP/9WFk9qHYvqY8cayHE4w0DTAEa5aHgN0dQ8x2LeNZW4ClgEhCkkBzakIuwd3cWIJY9lxIE2GJVVvI67nEMlEyUoahYdwSdhTxpA+Ume5uPxOp50afy14PAgX7thAog8aAhi6MW7CwvgIbMeGcBiPLD1HezucUAd2l5zUo/Ge9m6uvewEmvo30b/D3UNM30CC+bMrCeVzbKvJs337tqLG8tjgOOmijLgQhb6AthAITQdsmptb2Llz+8TGcjKJM+wGrawRvPqqi3rZw2EnS6rfxn2en+Lz+YrWp96zB2prxhyLk+dd7/qbkscznSz2TrwsKSMV5C68hNyFlxQ25PPM3fw618eHSN9Zy5cT2/EEJn7gEJqG8IKV9+PN9dLT083ChYum+hAUiplKM9A25vVeCgb0KJZlPQMUX94cQ+Ib35kazYYJ1ZaRPDgMowS2XUiyju8TJBKFVctnX93Lmj2vsqRhNh+6fCnz5wmYO4/M3HmHpV8+n+f111/nrt8/yPMvPk93/z7yZPCUhalZNI9TP/J23n3uuZzYeDxhT3jcfdx/v8HVV+dZudIZtwRmMerecQ43fzjMEycI4jt6+OEPblLG8jHEjDeWbRs04RAMCfLZRtrb9lK/tHiskO1Itm3YSsQOcDzFQwpGEGi0pzqRWiXZmNvge4GmaUiPH9HXV1J6ZMWqMdxCh7FmdB/FeD29l1nly9GEwHZR104gcYa9nEIUbkSlDDmJQB8eozuFWNBi4Q7ZrMDOJ/H5POAxELkk4C2pWf9Agrlz51G5ZRPxDaWPxTPYSU88w2WLTPpW9hIM+ks+LOVFfjQB0hkOXSgV6yyGK1NUeSvowuL4hkZefHH1hPKR/p3YwcLNNFgVoHdTR8krSUqJM+wZ1ly07W5rgyXVIGKCnLmEqpUPHdFW71PBsnSje2HDwD5+OTbw0bm/4stPLsaTLX4S9QBsH9CpzmRobW3lzDPPPjyFFYq3MN//fghtyuMAXGRHM5KL5NA6tJ0dqXV0O1twMlEynTsQ+7rw23m225I/PBDG07SEyorjObHiYhZElqBrAsOAUAiCwcLvkR/hSdPWu50t21/hlU2r2LljA9GBXvKZDCDxBEM0mfO48ob38LdXXcbylkWj333FSKfh5pvhz3+Gp54CTdOorZ34WMf7X+3FYWKZAJWNeXKGhlOdobe3naVLS/doOBYpdn6ORWa8sRyPg5HsoiLfTKBpATu3r2LF0uJhAql8AmxBfCiGpPRSbS4HjshQ6a0gLzJI6e4GMtKJOuf1F/pllyBJCr+ngoyWwXZZ4cHBwWt4KfOWExWlazOOXY0KhwS7dpWeQzgOcrg6hRSC2toa9u3rZNas2ROO2dS1l+r5NeROPIny394GVceVnEfXBUKI4VbREtu2ixqAlfu2MSB0Ghoa6RstVFQcQxqjHn5t2LNcLJ640B67sOcTaldwh+9xrigSEw1Q3r8HvWL4czW7mfBzm+gt1flUyv3hIC4eetJpgd+bQzoOLFmK/4+3lRwz3Sz2uHswPRhvYwORcvAMFC/34a2Bvl2dLA4E2L3bXeKuQvEmoR0Ye0NuGd52yCy/7AXyjk3eccjbDrZtk7dloT6y4xT+tgt/244zZruN7Uhs6Yz5v43m0eiLDpHMpUjlMuTyDrkcSGfsal/h3uc4NonOfdDWg5EYpBKbcCiMaS7lyhv/gZNOOpnu7i4efvhBXnjhOfZsXMfTyR/zVCRAqK6BXCJBdihBLpXCzuexs1mcXA6khqEH8Acqqa4yWTrrBmaffCYB/6wDQ+V2wh3fgzvII0Se8nJJRYWksrLwU1UlqayEigrJk0/qPPigQT4Pf/pThv/3/3zYtnxjMuMw4yY6DlNZH6FKdtODRnh+mK998yd87ztfO5y3cUZS7BzMZIoZ+DPeWHYcGMolqQ752J5wXBkavbEhgj4/+aSGnS/UXSwWkpBKgW0MUZEKEwxqxEv3yyioMVJaxuNHG+wrJGMVoc8YoMG/iHax11WMb2H3GlJK5pbPYZXxYulBY6iolOze7UJQ1w+omdnU1EJr6+6ixvIrfbs57pJ3Q8tsfIkhSpd3O/B9C5RF2Lu3jTlz5k44whfdg5hVicfjwUErmRQ4UiB/PwWdSsUTj/iqK4OVZLTSLdWNxBCyppBk6lRXEUq4a6uuu/Aoj+WVaBs1lXWjiS8znRNrFh/64Cz4huMCJ8JfD/E1UULhSjo6DstOUChmOiOljUdYAywcjmXuBK4F3n84E9z22xfRKFTxFGI4Ad2RCMcGxy484Nt5HCePlHZhmVc6OHYeOSzjODbScXCcPIawSaeSCOkUfpwsup3DtnOjVZ9GDkgH5tfUcs4VF3PRRZfS0jLrDSugs2bN5vrrP8n1138SgN7eXp544lE2b36d+vp6GhubqKurp7KyiurqGmpra4usotrsv9MfiOMUCgkMDAgGBwX9/YLWVo21a3U2bNCYPVuyaJHDjTdm8fnghhuyPPPMoeWPOJEIDekOtmhQlqtk3Y4dh7QfxdFnxhvLUkI2n0NDEosNuWrm0JeIURkM0BfNk+x3iNcNUe6LTCjf2ysQnjgVQ1kqKyRu64Xvz3XQsPPgiOLe0l59kOOD9eyVewv1Jx0Hn89PPB4nHB4nRsrZ3xJ7fmQh93lLKyYEjDgwfZ5CyEQpHLm/hF1eQnNzC5s2vTqhvJTQmuzlHbNOHD0JxZLo9is3/LuhgcZImE2bNhU1lvvkIOX+greyrg6e74CmIrvP54cT9YZ1GokJLtn4BTF6G3VzGLD/eKWLz2NBCa3088RYcQEvDGzlvNM/DhS+u2Y6LWfN5lBL7edsCJZoHlReLoil0sgaSTx+7HktFAo3mKZ5J3A+UG2a5h7gK5Zl3Wqa5o3Ao+wvHbf5cObR21ahaRqaVihrWfhbwzA8GIaOx+PBE/Cg6wZerxfD8Be2ebx4PAYejxfD8OD1evB4PDQ11SKEn2AwSCgUIhgMDf8OTkm4R01NDe9733WHvZ+D0TSIRCASkcTjkt/+1kNnp+DSS/N8/es2B3+dz58vqas7NGNZRiood8Jo2iDOrhYGwq+yc+de5s9vmYIjURxJZryxDKAJELYNLj1z/f1ZdE+OnB5Fzy2lN9lT1Fju7hZU+BKIfJ6IcOjNlE5yy8sshjBwHIdgQKNv0KZ2cQMdHe0TemSHtAQNgQZ0XUfqHojHqampobOzg0WL3uiVMzIJKPdABnRdd1c+bMw17NF0orkUXq1U5uF+j6wmRMnaxAA5ctRF6oaHH+wEGYd0en8y4KmnUn3Pn8hmiydsdHp6qQkU5qitlvT2QmORY4nFCk7YkRvz/moYE48ZqYI0IjNyYyy2SlCwe4fnEKU/k319h+AcTibpig6xYNZwoqnmttbe9KHP2Z9Ne9PzX+SKeVdxVvPbx5V1pMOrPRt4ePdDtMZ2F4zlSO24siOUCR3sPO3ZBKEhZSwr3pxYljWuRWhZ1kpg5VTN8/Of/2qqdgUcu0vvADt2CO67z0MmA9ddl2P27CNTecipqCRQvRjh2YNnKEvT+RE+/5X/4Z7bv31E5lNMHTPeWNYyKcjl0Pp6gdJFwBMJ6OrYzYoVzSQGkuwd6KFJFo+FHBiASKhQ2SFg62REpuQ8A9l25moh4vEhamqC7O3LUFdXR0dHx4TGsiNssMEwDLKBcrTODpqamti1a8e4xrJnqB9Z64dhdTQ3rkkpGYk4Oc6YxZ3JF1k8fmLv/iEiNxrfO7YNSJEpkOz32ArhlPTelg3sxgkMK1JejkeWLjHUb0SZ6y8kP4TLIZsEijRYbG2F4JiV/EO53TnD8erFKlXAwY8GxWU7OqCmenLaRPp3ktS9RCKFhzwhDHI5l2WZponUCcexZutfeH7vs5zeeBYP7bqfFfWn4EiH/nQfu6I7sfo3053sRhOC42qO58aTPgvAn+zfUVZdvBtiQ8JgR5OgJ5lB147NL2WFQjH9SAmvv67x9NM6/f2CBQscPvrRLJGJfWpTgtPcwmJ7CM0H4WAPAe1CNvsf4w/3/on3XvOeIzu54rCY8caynoqTzOUJV1bhlC44QU8PeLQk3lSSExYt4S+vbeD0U4rXj0ulIFiWRobC6ANJV0ZWKtNB2FtGOp2hpiZI344ciyMROjsnjqW0cUgkEvj9fvLBckT3PipPWDFhvd1wrINUVQ0M5w46bjQb4xGdu/B08qtWQbi56JC9ejfVgULNSL/jJZou3okQDjQWDWmQs4s/YJT3tCIj5QdsK1lqj4KRCEAkgqd7D45vYsu/t1cQGNNHRNqlwzAcZzg4cDScZGTMxHrlyB0QG13qEWbPHlhQnoN44bWhF6qUFCPcuwcqIqMVSWpzVbQO7aaJqhKzTR+3bbgNb8Lgb2suI3Dvn1mwYgU/3vADNKFR5a9mbmQe1yx8D7XB/R7kwP/8F75778aXhUhN8SL/C+LlvBAYJJcqJ5WIH+nDUSgU04DjwPbtGk1NDuNFJx7qPi1LY80anfZ2gZSwdKnD+9+fo2qSt9Rt27YSDBbPr5gIe+FClry8FqmBjPdyKjdgn7udf7/tv5WxPMOZ8cZy1skhHIF/aIhUKkc0M1BUPpUCXc8j4wOcMauWB1b3FV2GLyARmSx4PYhsFls6hRIZRdbOM7k+KoMVJBJxaisixJwEdXX1rF69alz5XA4MTaenp4fa2lqy7d3kumOEQiEymfGTynzxPlKVFbC78FpzUTcYKfeXmDtuOcEH/whNExvLuRzs9XQwp3IFAIuzc1jfvbb0PGM8ry12I7tje4qKezNxqN5fXq6E4xYAbYxBmlt+EmV/eRa97sQJ5eNx8PtgxNPrwUsyV8IqzeVIJpOEqw/s1lfsI7PXs4/6YGGVo8oXoVvuBconlM9kBHtCHTTIgue0LCQoldfhS8egZr8bfX6uhS39r3EmK4oPnEZef+5uwgMZtvj9ZJbOxbfxN9wUPw1d92C3GDiNNk5tN06dQOtsJ/TNr0MywW4G0Gyoqpz4HAIsdRbin7OG3l05QoaLLFyFQjHjSadh/XqdNWt04vGCo2L+fIeHHzaIx6G8XHLuuTbLljkly/rnctDeLmhr09i6VaOnZ78rwzQdLrwwT0vLIcYbS8nPfvZj/vjHu/j0p//PIe3DaWxifkrD0QSh/j4+8J44qVv/l7WRU7j9kV/xwcs+dEj7VRx5ZryxnHSSBDI5nPkLqHlmA2250h6lbDKBLxjARx7HlqXrDEsQmTRIqC2PEO9JIYZiyKqJO/Rk8lHKvGV0ZbM0lTfTqa/FMIwJl+8zmYLx19vbzYIFC6mo8zOwO0O1rjNRjpg3l0QEAsCIMe0mDMNBHzneQGC0hvBE7NsHIpQb7VBUp1exabAXb7G5kknsMVkPLfl6Xk4XN7AFDoyJ73WQo/WQi40aTRysr0e3U0WlpSw41keSQBeIOtbufqXow1JwsJ3tts7ipkLqoJsqJbuNDprLC0b7yfVn8Afvf1HJ8RPKOw5sznXQEj4FgNl1tWx49VX8xUpTH6RIyAnSlS8dHjRVmIWOLP8IVANPWpb141JjrPhufnj9k0SCVYS+9mVeuuD9fM23C2lnELFXaIy9xtt2aZx4xyPU9SVxyiN8Lj7Ek94kThYqyot7a+bNPhevvhpbzzE4OLO7GSoUb3Ucp+C8SiYFyeSBv6NRwebNGvl8oRv1SSfZfOhDWcrHeV4eHITnnjN48MFCWdBgsGAUHzwXFPxbTU0OLS2Sq6/OU1srXd3T3fDzn/+Y9va9fPe7P2DZsonv98WwGxpp0auRSMrnLmHnFz7Dl2/8HJt2P8C//fBs/vbSv3PVCVhx9JkSY9k0zcuBW9ifpfutg/5/HfCF4ZdDwCcty5q43MIYpHQQaKTKAtTpXtKx0gaDb6AT4W3B4wWEhlOixIEjnULrZk2jdm412fWJkq5PJ5vE4y+s3wQ8QbJi5Oodf9zQkMDwwsDAILW1dVTXQN9aQamGma5CL8aQ0tLoY0IxhCxukLa2gtefG71AqyoE/QNQbEG8om87Tnh/PUKv9JauCnHQe+B3vGRKhG4M15sYfS1k8ZvIyD1mxDY+afGp3LV2DY36xLHugd7tRCsMGhoKDTU0MZLoVyR0Q0i8eiEOviJYQYoUVYKijVwK+yw8LJx9/AV8/5FHWbDAZXvJgmIczXbXlmVtAT5pmqYAfgWUNJYzMk8kWIXWtgfv449w1ssvcdx9DyOGYhhPP0H0dz/ldaOf2985l4H0AH2zFvPHW55Avn0BQa2ccLhIQDrQcM47YfW3yIXSJHt0MpkMPl/xfASFQjE+3/qW9w33zEO100aM2GTSO6ZKFPj9EAxKQiFJMFj4OxCAOXMcLr00j7dULyugogKuvjrP1VcPV8fKwtG+7J966gnC4TK8Xu8hG8oATlMzZeFq0AVUzmPdillc+PKL/OrSXsz7juPfb/sqN33k36ZQc8VUcdjGsmmaGvAD4CKgA1hjmua9w1+2I+wEzrUsKzpsWP8MOMPN/h3HRiIZIkNeZkvW9hICRC6NiFQRinYi4mmydrbomDwZQmggJUbIi8yVrjzgpAcJlC0gHk9QVV5DZiQLbwKPbE8P+AzI53P4fD4qyjVi8eIJWxImXXKnQ+8erSAB4KATCASIxWKUj/PY3tNT6MZXU1MDQE0N9PUWN5bL+/agVx9Y5sttBbURZtn1bI9P3GQlmQRdOzAcQk6m9hrQctXp5G65F7Fo4qPJxLag1ZaNHr+bSGTJQZ8PIaiurqa7u4vm5jeWABICDLTR8nTBxcej/fn3wMTG8sHOcKGVLoE3HqZp/gK4CuiyLGv5mO1FH3CHZa4GPgHc7mqyTIayT38cfecO8i2z0Pv6iLzrHQDYc+dRefm1nGdt4axF57B7+Qlc+/6/pfacU/nhp7/Oxa9cRShU3FiuOXkxZ/3B4N5AkJQ2yO7WfszFk+gaqFAoRhHiq2P+Pty9STTNjxiTHC/liGe5UMno4PvXyiJ1PUZWA6UsrAzX1NTQ2NhMU1MT9fUNVFVVH7UH5VgsynPPPcPll7+D6upS7q0S+P1Inw/dC4P9UYaGKkh98UuU33k7/8N7uPFPX+VfP/SVI9BZUXG4TIVn+TRgm2VZrQCmad4FXAOMGsuWZY3tHbyaQp97V8QTccKhYOFCk5JELjl6AU1ERuYIVNSiDQxh4CWVL758n5NpvDnoyaTZtc0qFLXNFTewNTuJXlFNl7WFM888G0cU9/r19hYqNYx21/OHGBLFGysIKUt6xQ+m0+ijzm/u34eAxsZG9uzZzbJly98gb9uQTKWpry94X8uCeVIpA/wTz2Hk00hjjEvAsRElGrIcTIts4MXMxKEbra0QOjCMuBDKUQQpDzRxI7MjyHTx97Hd20VtsHHUI2w7I4l+E4/RDrpspBTU1zfS2dkxrrEMB60QBIMIKV3E0o9BHLJn+Vbg+8CvRzYUe8A1TfODwEnAty3Luh+43zTNB4C7SqoYjZFbtpz83PnYJ52E5+mnyJ9wIvrOHYhsFqepmcQH/g5r61bee8V7Cb99Drd98SssqppDdft7CIeLfOiAQMRLddrA26yT3Sz4xcNP8p+LP3Ao50SheMvzz//8L1O6vyNVOs5xHPr6+ujsbKejo4P1619hYKCfbHb/vX3EJggEAjQ1NdPc3EJzcwuNjU1FV/vc8LOf/ZhPfOLT/OY3t/GJT3z6cA8HNA2vF6LJIRKJQu5F+roP8i7f3Xz3rjlc/53P8It//sHhz6OYUqbCWG4G2sa83kvBgJ6Iv2cStSIHu9uJp6rZsStPmdDxGR7SdpqAMbEXKpFNUBmpRAZt/HlI5UskeQkb3bHpT6WZtXAxqcceQCSLV8XQ02kIl5FMJqmsrMQRhe6CE9nw8Th4A/uNsNpADTu1TcX1ApKJJD5fwYjQXBhLOZEl4N1vZQqgoaGJ11/fMK6xDBCNJZg1axbZ7P9n7zzjpKiyNv6v6pwn9USGDC1JQERRzGGNmFaMa3pNu2ZdI6iIYkTXHDDnrJiza0QwY0KbnCb2pO7p3F1V74ceZqa7q3pmEHFw+/nAb7hVN9Strqpzz33OcwBRh9IHTWsAdDqknvjHGRkUjUrun15tLdgyKKxKDwGOXdt/vTfcA/oglaauNM0bMhn2yZAFBg0azIcfvqt6TBRTFI3uC5CeRph9CRvn+vF6vZ93ZP3qDs0FrtfrfQJ4wuPx7OrxeC4FTMCbvenLEU4ixCLEDz0MadgIEpMmI9bVETvoUDbst7777vuc9e+LmHzmTtx2wpWUWktZtUrAYY/1SMMAuPqTAp46IYgky3y48Hk4J28s54Rn4yAAACAASURBVJHHXxmiKOJ2u3G73Wy9tXaAN0A4HKa2toaamvV8/vmn1NXVkkwmO97nCuXllYwdO45Ro8Zgy/zAqGDlyuU4HA5KS0uJRCJYrdYe6/QEadRoTB8IhGIB2tsDXeV/P4zZb7Rz4n8vJ3zeXKzGnt+HeWw+bNYAP4/HsztwEqCeqSADsgzSip+JFW3NOp+fKYoDnWAgnAjnNJZlJYktCUphESaEHmkYsWQCnV6HoijYbDYSSQVZyk3FUBQJjF0rVgF9dtRBNySTKZrSBt/oENdwvtC/lLMPGfD7/IwsHtBxXbkNpra2FHUhDYKC2+2mrU1jxS/LJJIyLpcLn68dubIS0w/fgi1XrrwM003phVJHxtBlhJxe89ZWAbM13Zfam8UCpFNX5EzKhAq6Z1wURAUSCU1jORxOU+dL1dHJWK1WYjHt+x8MJ3CXdlvECH2kVUhSRirv34UeF7her/cT4JO+NOoOC0TOPA/0em5+bBkH7VLFyFGjO4/fcPMd3PfkvVx06xWcuXdX3oXvvtNhNEZx9hDgByDr7AyIiPwqtdP088+Ew+FN8gHLI488tnxYrVaGDx/B8OEjso4pikJ9fR0///wjDz00j3CHfqfNZmfMmLGMHbs1paVdFMZ169Zw3XXXcPfd97N+/Toqc6hK9QWJydvj1AnEki1EIuVpsRdb/+cEdjj5UQ799xG8e+frm6S/PDYNNoWxXAN0z8IxoKMsDR6PZ2vgfmBfr9ebW/+tA5ZYHNzVDCtWEIpsWNtjFMpOTE4Fd4FDtU5zMwgGkQEuO8WlRZgVBYfdgNutfj6AaFtDtbUAR5GNIUMqMAsGjA5w5agjkKRkgBun04zb7cBoteJ2GHA6Lap92e0gSgbkjvNLFDuyMbV1taGNrD4sCpGWCJ4pQ3G7HRgMhpzn19RAcYkh7bjZZKCyskizTqGuDbMl9aC63Q6Ysg1FCz/E6RyqOWcWiwWzuWtOLVYzVmvuObZYLFgs+s5zrFYbNqv6mICOqGg9dBu3SW/SvA4AhwMUWY/eZelWx5yzjslgwuEwdR4XnW7cySAFBVbVOl4vFBSnzzGSgNvtwOVSv/cuF/jWxBgzZnjncb1Jl9ZvJqxWM+Zu82Wx23E6+ndSkjENBm65vRCDAe79+Fye+WgP3pk7mxEjJHbY/1BWrPmFxV9/yYhuHx1FgTvvBL0+QXW1O+dvCCA6tJiCSBCDQcQ61sEb77zLmacf36vx9dT2n43+PL782PLY0iEIAhUVlVRUVLL33vt2lre3B/jll194/fX5+HyNAKxYsQKfr5FddtmNZ555EoC9995nk4xDrqikUtKzTGhFp9Oxdu2azqRkhYUwbtIHPP5xFd4VXjzDPD20lsfmwqYwlr8Ghnds9dYBRwFHdz/B4/EMBF4CjvN6vT0ozHbBV+OntTVKYYVMIhGivT1MJAjr6hqxJ0rUK0UNxKQkra0RRHOUuKijaUUNvhJtLlVj+3rkOHwf8LK8JQQxHSsa6qjOwb/SJyV87QkCgSg+XzvRuERTbQuBQESVt+X3i+jDcWQx2nk8nojj87V3tpGJdfE6xKiIyZTy+iYSSerrA5p9/PILGEyJtPaisUTOPli9hKgxZSz7fO2gsyEF/drnA5FwhEg00Xk8EonSHkzk5KtFwhEikSQ+Xztut4NoOEgkFNOsEwgI6MJJJLrGEUnG8fvVrx3AXxdBp5fAH+7sR5KSOetE47G0aw26Cln70fe0x9TrLFkCRl0yrY6CgM/XrtlPaH0bDS0hDAZ75/FETMo5x+FwlGjHfG2YP39gkxnLvVrg9hVjG82MOaudZxcuQP/QatrMj3PKHXa+efUu3IXbMPusH4k0KfgMXdf84ot6iosNLF4cJRpVeuQ8OstLKE4sA51AYYGTp195myMOO7THsfX3VLz9eXz5sW08Nqch7/F4rKR2g2Z5vd63NlvHWzgcDidTpuzAlCk7ACmJuLFjx3PAAdMQBIGPPvqQRx99iBNPPHnTdCgIjIgb+VFsR6fTs2rVClasWE5Tk4/DDpvO9CNtfFN7NGfN/jvvP94zVTOPzYPfHXLp9Xol4CzgPeAX4Fmv1/urx+M53ePxnNZx2hVAEXCPx+P53uPxfNWbtiVZQA7FsBSZUcQYiiIg6AxEcqQ/E0LtSIIeUUhJKdgtBbRrURA6kFCiyIEIksGEosiYZCt+qacXcCo9dhfEnJIQoqigZOzf97Sp3qRrwy7asXekMbJbbaxYVocWfzUYFDBlxDL0RL11tKxDsWfm+MxND5BkIT2QrgCiITTTMScSECSEUd9Fd5CEPnCiu48sB3WhqHU5UpE7jULRI/U4gw5hqyzA721C69Hw+QQs1vRGdR1LTq0IZlvTGtoFI6WlXRJ23bMGqiJz3CLsXdGzUagBgfSb2rnA9Xg8RlIL3Nc2tvENkGQTh94zm6deeIk9dtyJke5qGj9+kvuvv57vP36cyZMV3n5bz/XXG7nhBiPPPKPnuef0XHZZDIj1ikMoFxdTKIsgKFjjZtYHGvrML88jj78oLgGe+7MHsSXj1VdfprS0jAMPPKjz/bz77nvy6KNPbdJ+xkVsxBNxBgyo5qOPPmTpUi8Tx4xl9lGHUfTiHA6KTaemIcjbT8/bpP3msfHYJJxlr9f7DuDJKJvX7e9TgVM3pm1JhihhFKOfUESP1ezEH9JOxxyORMEgYNNbQRDQGwzEYrn1fBVBIh6LY7LZGTduPC8/+CrhpHpWPUjZxJm8VUUnQFy7H0WSEYW+6Rm0CyFKLV2G7PCqofzw/Vfoc4gGZMTRoSi5A9Z0sRBY0iV4emLS6nRKmhFaUgJSk5Pa2hoGDRqcdX5zM7SaGygxu9MP9FFBYwNkWVY1TO2+tbTtXI68spuxTN+4wcVlepoWyCiZIXEdkCTQ6SDZbQKk5Ia/1efY2bIWil19isrOvF+lxQr1tSZGDu91EwB4PJ6ngd2AYo/Hs5aU1+kRj8dzNqkF7gbpuF/71nI23itT2KZN4cul3zLriWdxOl0YjUb0+tRrZvhwheHDUwsqSYILLzQxbVqSSZNkhg2L9CqFrFw5gMolBgQDBNcVEKtsYe3aNaq/uzzy2NKwsVKPHo9nL2AJqTDifFaLjcDChQvw+Ro55ZR/Zh3b1IlCJsVcJIRGGstb2G3szhxcWsa9783EfsoIjn7xHcZOWskgxcLs967gb7vuh65qYM+N5vGHol9n8BMEQFBIyAmGlJZRo9QgxgViCW2jtHZNC2a7HqNoBL0OkygTzx3fh5KUWV7fwJRDR2O32zHo9LQHtTMFhkKALt1AkkUTQlRbok5MxEHU0f091tPzlxBkDEKXgTV2u8k8O/9VBnnUeUypgF8FWe4KalOEPgogbwRcw0owNBpYvXqlqtFSVwf+wibKbOli7j0uHDIMRqOix2Q1UVdXR1VVdrBFKObDVFBChPSdB4fDQVNTU6eWco4uGFBkpza+ltRGiNqQsm/ahhKt+6lPRkHfC/X9HCh2KyxZ1/N5mfB6vcdolL9NH1RpeoO3VofZbasI8+e/2bkbooXnntPz978n2WmnlIqKwxHrVaCeVF3NgKXFCPo6hLAR0zCZ199YxFlnDt4Ul5BHHn82NkbqcRvACfiBMUCYXirY5AHxeJwHHrgPk8nIySefvln6HKJ3oAsI7Db8BG5/9J98P1Lk0JPuZFzpBNaMX81jjz3MhIrfmP/9EA6/dypzRp7OmH/MoMd833n8Yej3M59IJjEbTYiiglRQgi2WJNSubcj6fX6sjpSnVHG6KDEK+FpzUyoMkTYCskJZWSp5hSAIKJK2KdfcDBZzumWUNJkg0I4kqRunQqgFndFMmonYw/axoAhpK9qyYR6SkRa0zczUuaLYtQYSOlzNiobyhCCqt9Xj1nb3y99qJCWJdny+JtVTa2vB5EhiELsMxt4oW2SeUS65oVhk1Sp12nuzycdAR/YKvLKyitWrV/XYH8DwolHUGOo050ttYGIno0T9cZLlvrt6MnWrnSUWwrXaOyr9Ab6IjiuumN2jobx+vUBjo9hpKANIktSrJANyRSVl1iIEnYJJH2HQsMG89MGHv3vseeTRH+D1ej8HMgPgO6UevV5vgpTm+cEd5z/h9XrP93q9J3u93guAp0gl/cqjF1i8+Dtmz76c/fbbn1NO+edmSzWtWCyUb23kyTseYNBvMRJN2zCuNCWLN2jQYA488CDa2+7i7GOeYOmPAgv1tTx5/QEINes3y/jyyEa/NpZjUYjGwhhLC7HEJHRWI06zlZYmbTENMRZGbzGk3HyiyKiqSuprW3L2I0ht6E3dPvCigWgOL3FdnUCXPZB6uGIWF2JLE7os7bYUkqHl2J2ldDebeqbTpp8h6PWgpGgIqucLShYPY4NRKooaHGGVQfSUYEWWSZcxq6jArmgHn0UiAkZj5ksodz4+SRJAAKmbhF9FooSEM0J9fb1qnTqhiYG2QVke3mHDhlNXp/GSyfAUV1oraTH4NedLEDZklpK7F+a4EhA1UmdLPcgTdkdi8GBcDUt7ff6fgYRowmzOnVgkkYC77jJy2mnp2z2KoqRJ+GlBLiqmUhIQ9GA2BtC3jaLZsJolS37rsW4eeWyhUJN6VNUx83q9j+eD+3qGJEncd99dfP/9d1xzzQ0MHdpHftvvhdVG0Ugj6xZ/ztpAkE8XfcWcOVcRj8fR/bqEqYsWcljbJxiuvYKdFRNvPPk8oyIO7nrseAzvvkVNzXpef/0VXn/9FVpamvH7obk5z775I9GvaRgtdVEUcxy9w4JNMqAIYDGYiYZzZOSTkmDUdXptSwoLiK6IIityKuhPBXI8jN7UpdssOooJNzZrdtHUBJaMHeOkyYEQ8Gs6i6Oh3yiqGElrNxHyHv2NaocF0Ov1adqMnYjHybR+zbKBtnBbjj7UOsmdIVFQZJWh9fSgpo9rwzwlEglVLq9OpyAgoNN1/UStWFOEYdQToMTFBFaDNcPQFXJqIAuCkrb4MBgMvVnFpPUhIEAigSSpj0uWNfjiuj48fkOG4mxTT3rSX6DoeuZk33KLkdNPj7Ox0shKYSFlIQWMAko0SHnj0dgOb+Ts2Vfw4XMvbFyjeeTxP4jCQit6/cYFWmthS5DxW7t2LXPnzuW0005j3LhxPVfYCPQ0Dz6XDZ3JSJHfzypdJftNPpB41MeMfXfj0X33RQgGOfKgA7lqUC3l0W35ruYC/vn+F5gDCe59/FhcDhe2cUMYtfMonrz5EeK1o5g88m6mToXDD/9DLqnP2BJ+C31BvzaW/e0igi2JIAg4jQ4Ui4xNye2RC8fD6G1dl6XT6dGLJsKJMHZj9vZwMgm6RAx9N+vXWjGSltoXNftIJMChU0gkEp2eZEGnAzmVJUiSpCwvWTzWiLN0J1jaJQWzwR7tUzS/IlBQ4KK5uZnKyvTEIfbWdYSqC6FbbGJ5opwVgdweyczehR6SnwiigJBhHPdkKocjCRyuLhqGqcCKTjFQX19HdbVK8EIySTgcx1mYboD1tEu2fv063O5ugYQd52t540FbxUIb6YOI6e1QX5fTMypnznIvtvvSfhZWK0IfPNF/BnryDD/+uIEpUySGDMn+vff2GZALiyhtl1EMArr2dnbd2si7sRIa9N+yfPUyhg/OTkaQRx5bOP4QqcfW1h4y2/YR/V3GD1JqF0uXern44isxm81/yHh7Mw8JiwUjJvRTzmE723ss/fIdnt1mG46QfIz64Gnsg8oxLvkAW2uSxWtuRzQaiZeHiBbZUexGjO3tFH5ez7ufOHG6j4IxbyDU7UvFyqd44QULu+3WQ0bdPxhbwm9BDTnzcWzGcfQZMdmIoAdBFNGLeooKiwknYiRyZEpr8tdT5HSgdMhQKQjoFQP+mLp3NRAAk1FC0XdNxeQJU/HWNGr2oSgCggDBYDtmc8ojLSCQVCScTid+fza3NCaHKXCWpnlsu+yD3hvLggCFhcU0NWWPz9m8GjkjiK1ccrM2sDZnm1n8XEFICxLMRFiIosuUwVOEnIuYppYA1dVdEhO2icOwRhRWrlyuer7FX0dTNMaAAV11esyoDdTUrE8LMlQ66qgZxImEuiCHIPRAJ8+oEyupRLdmtebpoqhk3+IejMMQIQyZVJB+LpFmN3ftdMybZ2DJkq45f+wxA0VFiupLPJFIEA6HeteJxYJZNCIaBPSxGGVlXiqWXkHRmGFcdPuM330NeeTRD7BZpB7/l9DeHuDqq6/E4XBy0UWX9UgX+8NRUoRRcHB2aD4DJ8bYatehTDG/wsiTpzDMU4K5uYlWoZRfR1Qz4JjDGbfNQUwfsoD9p2zNAXufgXNSFbYDWik+5FtCuqvwLV3Mgkg9N788jbff1vPrr/3atNsi0b9nVICEksSkS32ErSYLCUXW9EIpCrRG2nCZzWBJGbGyxYo5qRDRkIJrawOzLgmGrg99VbmDaFxOuZ1zoL29vVMb1iBYCcoxCgqKaGryZZ0b1UVxGJ2kcZY7LkNQoYcEg9qBr2VlFTQ1ZQfTGYPNKdHjbjArRqRcwWooWcafQTIR1ZivRAIahCYKjMVp5bIg56QVNLcE0jzI7smDMQfjtLSo012cTatoTOrS6oi6lM2pZZTLioDP10B5eUVnmQbzBoD6ejCrqJX1ZJRnNml0l9PiXalty6rywoWc3tT1Bh8llvSFT0/pzv9slJeldjpkGdatE3ntNT2SBHfcYaS8XObAA9Xv2+WXX8I++xzQu04EAdldis4Ikt7A6gWfMXNGnK2b7mbxqh8IhrSDf/PIo7+jQ+rxC2Ckx+NZ6/F4TurIZbBB6rEzl8GfOc4tBYqi8Npr87nllps444xz2GOPvf7sIQEglpfijLt4f/r+/CIewKq4iT1+2Jpd5o2mfPHt7DBlKa/e/w7f3/cm95x3LsZ9FBbV381WLx7Azsa9uORf9zBw5DZ8/7GD3XauZpxcRclXlQQal/Jt41U8+mi/Jg1skejXM5pMgiImMYgGkMFoVJBlRdMPm0iALCSwmQpAEBD8begtBpRkEkVRt4CSSRFJiqHv5hXT6UDR6RGiERS7mlteAgSi0SjGjux3JsGGX16Dy+VUNQBlQcGg6z2loLYWLCqLX0WRKSwsJBDI9l6LigKZAYaiCOSWj8ukVAxOlvNLqE713Pp6aHX6KLUNy2gjN+LxZJp0m7XIjICIpKE6Ym+rI15lVpV7y2WUS5KSzoHOMbCaGrBasikAgi7HvQmHkTOouROGbMU3y36GQvUtnASJrGE4JTtRMYLf78flykwKA41CM+X2sWllvVEQ+TMxddttAfjwQx27755k6VKROXNMHHFEglGj1H+DyWSSNWvWcO65/+51P3KJG+MK8Ftd1H/0IY4SNxedcyqfXHsIZ8w9lcevemaTXE8eeWxubE6px786fvrpR5599kn2338aV101588eThoMA8uoWGhkyZjvCP18HIeXvcpSwcmuF2zPtEMm8fnnEo8+aiQeB0EYzbQRd/Dxkefx9a8/cOYTa1kQnUursZ4HPW8x9/Vl7L/rAMIvvkO13Y73y7k0CIu4+OLnKC7+kz3ofyH0a2M5GgWjSUBUQGhpxuZyk4jrkA3qH95IBGQ5jsFkRGhtQTGZMUshpKRIIqbOz1IUaGxsYdcJ6bxZRdBBLA4qKlhBuYVqXQf9osOqsgnFNCWDFNsd1NbWqnSU9UdO1NeDTU2BSwCj0ajuxRRSXGKlm3EsiALxOGip/MooWcZyuVzE51F16kZDA4iOGLYM/rdBMRCXcid/yRouCqJGYhIFslzrst7QoWWt/rMV1FQ8cky3zwd2m1a4oDpczSuoG1RAYTeDfBfPaB6cX08Z6hHVPlpxmdMN4kGJSpbrAtTW1mQZy4kExMUkRl1GAGf/diwzYdyOXH+9kZIShZNPTrDnnj3P7DfffIXT6aSyUjW4XxWKxYJJL5KQErRtO5nkmHFs9c5d7OX8D6/9NJh4PI7R+Pt0rfPII48tE3V1tTzyyINUVw/k6quv75XKzuaGOKCcIU06Xmj7mh2FGk4cfhxftn7HknIDU3Ww664Su+6aen8mk6DTiRwu3MHMxy/m/sQabl17JfX/upy7R37Nvy5ZzP9RyD1bu2j4OYjFqeNv8kreeP0rdtl1AM2JJiYM3wa92K/NvX6Pfj17ipIyRoXWFhTnYMyhJsSkAUmvnmUkHhdQRCnlWUxKUGjF4LSgk43EQ+qc5UhEIRIKMaDbx9piUVAUAVlWU30Av1SH2+QkFI93BvhVOsuprWtniNOlyr/UtHM0tuKbm4UNTJLeV1MUwuEILpOzs8hZYaFpXT2ValY/0Ky0YDOke0QNgkWTItDQAA4VJYNSqYjGkDrPW4lEVcnBiiCoUlC00F4yGKn+A0AjvZ5675pHYjEBky5FiUhDjmDAeOtihBGFFBZ00VDcJUaiSW1Ldq2xlkp7uie+XClkdUETzc3ZdJqmJjBtgbbekiUDiEZnYbcPYv58I3vvvQ9OZ7bXvDsWLPhso7LvmQ0iCTlKJBIhuf0UxNYWbrc9xpu+vbng7nO46/z7NvIq8sgjjy0RbW2tPPzwAxgMRs4553zsqrvC/QNKWTnDW8EWFBmgPwzn9z+x7ZwbufX2W5g6dWe+/17kzTf16HRgMKQMZkkCT/WtrJg4k+M+WMjVN53JgeVJrhvnoPz1Fzn5mIN4boiVhm+/4kPXcr6Z8y/ufMyEZBvE6L3tPHrWw1m723n0Hv2bs6yAIssoggB6A06bjBw3ICkKkgqxNBoFWZYwyxKKI/WgGN1OhGSSRFI9KLClBfSGdFk5lwsEwUAgEFCtE1VC2AUTLS0tnfxYz8BC1gei2Gw29fTanV7PbpxlUUArvaCipOTTstvpPCO7jgDtzQGKiroMOdvYQcRXN2gav+sM9VTYKzJKtQ2/SERAFLPnsipWgi+qbiw7m1cgW1ReXH0MWAsO8CDWqic+AXWzOJcEnhYnXEbEaDSpBmo2Siux68s7E9hA6mUmaI4AwroYDmP69UuCDnuhA58vm99eU8NGS6v9mVi8+AMuvPAcdthhKqNGjeHaa2ezdu2anHUSiXhnOuzeQi4pwarTkyRGOJzaMYrvuz8GvcLMxDTe/Ph9kv1cOSSPPPLYNGhtbeG+++5i3rx7OO64kzj77PP6taEMILsKqAjD1DVFnL1mKT/sdiZGs5l4PMHddwv88ouOGTPiXHZZnAsvjHPppXFmzoyz005JLOuuwzzhaB4eVcTXjtEsGFpK9Xbbc+6iJewy3U5x8d7U1yisjNUy0iHyk2cY1od+Y8bz/0LOGb+URy70a2NZjLZDQkIuSHmnRJ2AIInoBT3hRLb3Nh4HRYljEgXoiHY12oyQ0P6BBAIgKHHstq5IL7sdZFnQ/OAmlAg2nYmmJl+nsTx4oJ5wUEYURVXDVC0FR1JvAY0At1SdbAg5bpmggL+5LY3nW7ztUBSfdh9thiCFxvTUzkKH0Fkiob7ACIUTOJ3pLyOHzklcY0FS0LwapSjbw5jrxxchlKW4UTHMSqBF2wgSUOMa9527IIhQVlZKbW22OlOzwQ8RgaqqAWnlORI+am0DYDKbVLWZG2qS9OCQ7ZdIJiM4HA4GDx7C6NFjuOqqa3n11fncc8+dqgvIlJxf3++PNMJDsaIjSZR4PEa8Y8EZO/ofHDV2ORWm0Zxx77m/93LyyCOPPwGrVq1kzpyruP76q3nyycfwen/Lkv6UZZmPP/4v11wziyeeeJQDDzyYSy6ZmS4b2o+huFyMaV7NP77cBse15/PM1x6iUaitPYREYj7/+EdC1ZkzdKiSMpynncgv/iHoh2/Hpf83k4+2GYVU7+fC95uoPlyHWXIxcScPa/37cEh1NWuO2Iuf7/qM/yy8fvNf7F8E/ZqGkYyuw+ooTKVv1htRDEYMsXbMoolgIoijG90AQJFSH1+h268sZTwpiBoeRlkGxFQyig0mjSimOELxmLrXNyK1Uax3oihyp1fM6ezBYOoaZedfkrWEWJ2G502W1aPMOhU0sg9JgkTYH6SiootSYnBaEOTcSUYyZdUUwFFo19RA9jX7mbhzBsc0IzV3dxhiQTBkBxrkyuHXLLbhMqZbjFVV8GVQlUYObAhUTG/ToOgJJ7T56mqQSVJWVs4aNTk4JZX9yZrh+s156zUuUyfqkFQY00pLE6LTQlIjmcmWAovFwtlnn8eqVSuZPftyjj32BMaM6QpaXL16JeXl5USj6sorWpA8WzE4oWexEEGn01NXV9tJ5TDNOJub/tbA8e88R+BUP07TFrjqyCOP/0H4/W088MB92O12LrzwUkwmE+vXr+Prr79k/vwXAQWr1YaiKLS3t7Pzzrsyc+asjdDJ7wcwm2m9+GoG3/ccJs8gJkyQueUWIzNnTuT++58HDslZfehQhfmXnsppT85lyf378ws2miY+wH3vnMLkW47nc12A+mSUeOE8jvvFgzLwYW6ulPngqmf4ep8CrjvkTIYNy9lFHhno18ZyVGrG4nCioKDYHQgtLYgoGI0WVc+yEAqmpCy6ZSVSrFaMQEQjfbWiKCk+bYahV1riZsmyX6lQyfAjx/3Y7NXQ3kUJEAT6IpecqmMdQKB2FbKcHYCgj4eRDNq3R8173Sy0YpQNOJ3pi4hc6avVDEYlqeAqcdHQUJ9tLCcStPrDDBuWEcyWi1KhcUhRtJNR1OtbKLakJ10pKYFoUrsfWcimVhQrpayqX6I9NhWI6HG7S/nuu29Vjqpbvjn9o6pD1q5R4FtFw1A3aEt991Oo35shQ4YyZ86N3H33HSxb5uWQQ/4OwA8/LKasrIJEQn1RqgW5tAxP1EiSdvT6dGMZQSB69pVMuPc1Tpt3Ec+ec//vuaA88sjjD0YymeTJJx+jrq6Gk0/+J6WlpZ3HqqsHpn2DgsEgkpTElSGRuiXCvtsE3MsWEQKmTUsybVqqfNttJ/PNN1+x7bbb5awvCHD/Py7kys9mBkzq+wAAIABJREFUofyyis8OeINXm0cReuJREok4sQVJPCPGc96ydZz07sHYLFNoGzyWoi/u5grpa+yGI7n5tD1x2rbAAJk/Af16SabTx9EJHQZjR6YIk2QimYxnZ0QDhHgMSY5jsHfzJlksOEULTS0tqn3ElQiikj0NVqedQKt6UKAxFkAoKMiyD5UOo1TNw6omkeuwDacmuE5VEcLc7lOVw9ggnKdmZK7XN1Bqy+Qf9wA1m02nw1WcMpYzYW2rQTaaVDyrQt9zZghKdkKUDvh1IVzG9BeiSlbsTshyyrOcOQanYwKrV36pWU9BfS7NZjOSlD02QcMgzFQUyexDFRo63tbWWpIOV9bvaNQBfQls3PzI5eARRZGzzz4Ps9nCzTffQCgUYt68u0kkEn1SwgBAEBgVtyJJMjabPYsus/sBJqaOfJyf336HVW2r+34heeSRxx8ORVH44IN3ueqqmWy33RQuu+zKNENZDXa7/S9hKAPIAwcRmnVNVvn++0/jrbfe6FUbgiAwa6crOWrHKRw88iA+vXIkJzlHU2UyYZoykJ+W/wpigE9312OsehtrwM/nq6qJf/wbI766jWNuupKrP76Jlqg2VTOPFPq1sWxKhpDMljQKhQELsaS6l1gA4nIMq75bpglBwGhy0N6qbiyH5VZskh7FlC7TJYkmzfTChmgYCgqyjNwNaaJVvaWdRV11XLrB1CVbVfuwta5HKdR+KaipSLTpghQYC7O7zpHMQtX4E8DhchKJZG+Pu5pWIjuyt7YFFG1tYg2vu0Oy4Y+pB1EK9Jw+uTtCoVSmPDmDuiCXTERqUM8Mm2hrA2PfooO1VL7FHN57NYQc5aCxGNPLSdpDcQoz7r9lt+371MfmRlmZs8dz9t13fw4//EguvfTfDB8+kgcfvK/vxjJQLduQUTqM5XSpRp0OTCO2Y4h9AJfddk6f284jjzz+OMiyzA8/fM+VV14GwDXX3MDo0WP+5FH9SVAJbtbr9VRUVPQYHN15vqjnn+PPRACqXANp+dc/uc46if/KRQh2hXd2OojYihaeGLIHE0LfMrx8HYv8JbzodzN+wXfEr17PzV/cyQdr3t3EF/fXQv82lg0KETlIoakrAE22WBGSCXV3XTxGTJSw6tO9noLBgqLBi0zEm9AjqsgPiChJDZ1YSQI1reMckaZqdmShzUm7RhCdOdiiaZR2dKZaT8xMkQzoNkafVyXwDMASakGxqqS9ywl1a7ki4aY50tCnlrQM/4YGsJqz+0g4ihA0tvkTgQWUlG+lybXOlTQma1wa5YmE+r0Plg1GqdfgWSjQ4mumoqJS/Xg/hceTzW9Xw+DBQxgwoJqbb76dZDJJaWlZn/sqkmwoKMiyiXA4hCzLPPvsU52BhNOnJ9l+u+dY/s1PLPjhgz63n0ceefx+xONxfvrpR5555kluuGEON9wwh7lzr2flyhVceeU17LXXPjnjaf5Xccwxx/PYYw/3qc6l21/BgUMPZomxlYWz9+algXfxzvs/4bn3YQ44/AxunWrmvqPP5oF6hVHKr4SL/Dxvgga3hcRZC6hfWcOt38wlLvWNFve/gn7NWRZ1EJFiFJi7vKUJkwNDLEFCzjYypbYgkk7BZVbxyGo8j+ZAI0GHPWsPWURA1sj6JyoSmM3ZHmQNzeANp6XO76pTWSnw0xoBl0vMTqSQCCGq5q/P9WLpm3dTw04nWVxKuG4xVjSMGLUhCDmICIrSTTqvC24KWBBb35uh9oi6OgGbXWMEGgZ2e+B7hgw7mNrmPnCatXShNaa+vh7M1uz+rYNKaVsZwFCUXUcRoL2ljaqq6t6Pqx9gypTeGcuQykRpNpt55JGn+iwdB2AyWiGkUFg4hOXLP2HevHsoLy9n7tzrGTZsOEcf/Q/kyDCqqkdz9yMzOHjP3AEzeeSRx+9DKBTiq6++5KeffsDnSzkC9Ho9Hs9W7LDDVI466ti8YdxL2Gw2RowYyQ8/fM/48RN7Xa/CXsnhI4/k+tarmXDy1ixaJDJwYJLTTziDi246n+d2M3Gk7jg+e+0Vjv1pBUumbsUC7y/YdxmA74JH+Pess7g5eQNmvZkjPEczwLFlfYP+SPRrY1lJ+Y7SNJClYjfCyjhxOVuKKrbeh2ATsBaWZxwRVCW6AIzhAIoxO/uHAZNmRjpdMgYWSxYNY4O6Q6YNHYuBjpSKQnfPb1UVfBGAypE2gsEgRUVdllO7EMZhrEIhY5WnKChKNt0gdZV9Q1MTqMUQOicMIbLiPaxFKsayoqFdLOSK8ctWqQCwSAYUjfx5sqDtpVejubS2gs0qZLWm00Fcw+MfkVqoGDgW5ctfNPvKhJCD0qKGmhqw2rLHW1plYOliKFQxlhEEYtGEahrszQmPx2MFPgFmeb3et3o6f++9J9Haqk6R6o66ulrKylLc+rKyvnuVgU5pyOrqKRQWRrHb7Rw67RAO99Vx/WuP8uk3H3BKdAh7WPfgvKUP88jtlzLt2Ms3rq888tgC4PF4dgWuAX4BnvF6vZ9ubFvxeJzW1lZaW1toa2ulpaWF1tYWWltbCYWCqt+A4mIXgweP4MADD9745zqPTkyffhSXX34Jo0ePTSVa6wE//fQD48aNB8BhdFE5ooHXX09R3AoLi5g25WDe+/k9nNuMZT/d33n+s0+55P3v+GT74bQshU9sRayccwsvH/1PDGcdxpNLHichxzll3OnYjf1bt3pzYJMYyx6PZ1/gNlK0joe8Xu+NKufcAewHhIATvV7v4p7ajSeCmM3phqyt0EgyCtFktiEbaQlhtAnojOn8Y4fZRXtQJQU1ICKp8hRE0Ug83q5aR5Dkjo91Zj11a9HnA6MJYrEYZnPXlJeVQSIp43S6aGrypRnLjbpmtrJNpkFI5y1ZsdEUVk/MoWmsapTXrJOxObKvvWJiOeGFYYrVDDm0FSy0oW4sK6IOQdDgJct9U52Ix8Goz05d7XYrrKnXYcqRDTFrXLmOaRnxGh4Tnw9sKglGBg2C9yJQ0Oe53Ky4BHiutyf31kP82WefsPPOu27smAAQzEZEBZ4P3cPwNTquvWwOa2afyn2TRXa8+mxuv/lBtj16OF9/2ojRGeLeL+5lv7H7oR8/6Xf1m0ce/RgK0A6YgB637G666brOd7kgCGl/GwwGCgoKKSoqorCwiOrqarbeejyFhUVYrVZVY9ntduDzqX8z8+g7dDodp576L+6881YuuODinOcuXvwdDzyQiv8488xzOMJzNHd8/x8KC2Zz71dPU59YxswDZxF/Oc7rKxexfisXp7AL142fwI1vv0mtfRV1nlK+WF7I5Huv5aBHX2LmO/ORXE3c+u3NjCz0MN1zVJrj8n8Nv9tY9ng8InAXsCdQC3zt8Xhe9Xq9v3U7Zz9gmNfrHeHxeLYH7gOm9NR2QIlSXJrO2zQZFURBT0wl+CwuJTCZsi+pwlXJl61fqPbRFmzB7s7m4IrmQuJtK1XrCLIEJpOKksOGl016aW0t2JwQCASwWLr6EkWQEXC7S2hoaGTkSE/nsWadn0pbBfXK6rS2KuOlLPcv69N2llZQWovXh7PcAqRfh6tYr02/1uo2p9Gn3pjS7d/sbvq+XafWS1kZLPlCxpRDqz5zLiWdAVSy9+WC1uXHYgJ6XbYRb7WmMrJrtbUx168Gj8fzEHAg0OD1erfuVp5zgevxePYClgBqq8LfhV9/XcL06Uf9rjZEswmjLDLJdw4f1B/Px49cxGfbW7n2gDsRBZGdbtiZm266jiPGz6Vq7xmcftN2TH/5EM55f092P/HmlA5hHnn0Q2zsM9vhSf7U4/GUAv8B/pGrn4suuixPi+jnGDp0GKNGjeGppx7n2GOP1zxv9epVnHvuvyktLeWGG+Zw/vkXccTIo7jBdzqO7/fmtP1O5IxHHmaa+yyKm1diG78VFw56lWkr9Fx0zHG82VjPB0t+4zh5CV8fP5BXPlnJFzt6OOTY9znrotmsjH/N5Z9fwiHDD2e7iv4daP5HYVMsE7YDlnm93jVerzcBPAscnHHOwcDjAF6v90vA5fF4etynaU9EcBWlqztYbQKSZCCZyFaqiCgxjLpsY7nE4SIYVifo1rWuZaA7eyiipZJYWH2VLCopYznrRSMAKhSJpiYBqxUaG+spKkr/SAuKQHFxCcFgunEWFqIUWAqz+iilmPpQHapGpsaLT4s5YF63HKFc3YrMZfqqv2CFnAGOWlAzMhOJFDW4Lx5sQUqqKntUVUG4bzkviDhKkFZpLZS0eNEb5yHW/FhtOofzI8A+3Qu6LXD3AcYAR3s8nq06jh3n8XhuBY4GtgeOAU7ZVINZvXoV1dUDf/9H2uWgcqKR1569hP2G7M2CxT8ws8NQhtS242mnncHSpbN59003F556HjUry/GXFjPrqSPwPXijZqr5PPL4k7Exz+x/PB7PBt3QNqBH8dy8obxlYL/9DqCgoJC7775Dk07a1OSjpKSEgoJCrrjiah5//BHGucdzy97Xsa3ueD54dgwDhgSxV9QQCMzkjQe+4vjxM2nZfSoz4vMZU27itnFj2XGfExn6WDMXu9yEDi3j0Vd25KRjL+e/j4/hwrE3srZ9NbO/uIL17es28yz8+dgUxnIV0H3m1neU5TqnRuWcLIiynB70BticOpSEQlwlOk1SZHQql+QstRAPqn8Y2+NhyguztR0VUylSMpqVZjMFuSMgMJOzLEI8nsVljkbBoIOmpiZVLpfFYiUaTaeVCIKCXtRnGYwmxYCiyKq2WV+Vfu3+elJci9//Mwi5yiGo7o0NE0avoiUNGslVmlOUir7AHKgHmz1r7q1WkJLasnZqKb0NzhE0rf6xbwMQ1K9FUGegdFVSK92E3zCv1/s5kKlPqLnA9Xq9T3i93vO9Xu/JXq/3AuAp4IFNNZ6XX36B6dOP/N3tCIUuysrNBFuXsa2vmYff/o0ff0hndg0ZMpR9990Pv/8Opgy+GKetmCcX/pdL//E0Twxo4r0bj0a/aOHvHkseeWxKbOQzewEwxePx3Ac8RsqwzuMvggMOmMYee+zFFVdcyqJF2bvkra2tFBSkHIs2m63TqC63VXDKKUkuvjjOhTufzgLpbq67TmGXXW7kkkteQh8YxCX//pAHKmr41djGwYEW7jzjJAx1W3HwR3EmjZ/KT+F5fPfDCZx5xoN4X5jOdPdlvLbiFW74ag4NoexcDH9V9OsAP6OYoQZhMuIqAkESiWcYlySTIIoIKkaZpdBMPCanMldkqF5E5QgFlmx9WKPeisVlxev1MmrUqLRjipLKOpRpmEk6E0IwmNVWTIrgFATa24OdP+hurWEymUhqJKjIXv0rpIxbjT18FYiI6l5aWQKDigReD1A7vbVsBHqvurFco2+iyKzBg1DpvK4ObFa5T54PZ+MqfKPLkOvUL0Z1cSEo+P1+LJZ0UnGxdTyrQo+DdWx2JVGjfY1xGQNNJG0qyik5a/3hUFvgqqaL8nq9j2+qThVFIRwO43D0rMfcE8QiF6YGHTYlxhLvb5RVVHLVVZfzf/93GgcddAi6Jb9g/O8H7Nbux1/3DV8f/jQfjbSwTXA9tx41ieurd+elHQdw1893c95H7xH91zmsbGnht99+pa6uhlgsTnl5OVtvPYHhw0cA0NwsEArBwIH9mmeex18TPT6zXq93PjB/cw4qj82HUaNGM2fOjbzxxqtcccVlHHTQIUyenKJEKIrSY9pvu9HBTlW78Lz3aY4//himTp3BJZe8wKJFD3Dppfdzw9dzODI+iknPf8g5R49mYe0evPzGAwwQx/KB7VMKBtQwILiMO/+zDaWl57HL39p45rf7kZQkJ4w5mRLLX5vatimM5Rqgu2bUgI6yzHOqezgnCyaHlRK3E7e7IxKzxI6ztgmjqMdm1neVA/h8KDYbgqhLLwdaK8vQm424xTi404022QjVpe6sOqUFZZQMLaGxcS277NL1TlIUsJiNNDc3M3BgRVo9vauIEoOEy2VNb8/aRpW+kBaHkaqq4rR+jAYDpaVOnE5LWh2jydD5/7TyghJcukakjPMBDEYDTqc5q7xA7wBTPKvcYjHjdCroXfqsfgwGo2pbFosFi9mQVW4a4ED8VaagwJwVues3BxheNiqtjtvtwGYzY7OYstoKh8Fdpses0r/JYMTlyr72kkQbicEDSIbI6sdkUr8Ws8lELOZn1KihaccGOkcRiIRU+zEaTaptGfR61fLK5G80D6xA8av1r36/rFaz6hxvCcg15kWLFrHHHrtskutKDqnAWaNnsqmd6777le13OJA5c07l8pkzmfDZh0zaYQfQK2DSc8zZZ3LNIi/n1W3PRzdNZsd/juRn/zLKn17B8vq1zNO9w5CnnsA8oBT7hOE4RzopnVDKT/5a3nnldfQBPQMcAzAKM7Ba3SSTMGECHHbYpt0F6M/3Oz+2vx4KC63o9b1P/NQb5O9FCn/kPJx88vGceOKxvPzyy8yefRlHHXUUNlv6d9TlslFYaMkKuj7SfSgPffcQ/214iyOnHMkHH5zEBRd8x1FH3swbb97ErAUXMeyKcymfcR1/mzqV7V96iFdOup66tXZMLYt5p2I+hxwDyi+LWbzobyQSs9hqmyZeXHk/MklOm3QaFY6KP3wO/gxsCmP5a2C4x+MZBNQBR5HiO3bHa8CZwHMej2cK0Ob1envMRhGNJwhFk+kRtv4gIVmktbYxrVxoCrLGV0/BYGdWRG5rKE48Cc2r65Dp8lbLMoTDQYSkMatOIqgjKMWINgXSjgWDEE/EaWtrI5nUpR0LS9C8qga/P5xWXuNfxjaY8RPN6ieeSF2f3x9JOxaLJfD52lEUJa28zlxK+4rvkAPV2W3F4wQC2X2UtRfxY/3qrPJIJEp9Q4iicEqXuvvxeEy9rXA4QiSSyCo3m0GQDfz001Kqq9P1dgNykKJY11xtiJoOh6NEovGsturqBHSynDUnAEpcpqmlLftawlH8YZACclY/sXhC9VpisTjLlq1h2LDh6fcxLCKGkoi67P7jsey23G4HiWSSQCBKbW1L2mJBWPMbge0LYH0sq61oLKkxx1Ei0ew53tDXJkBvFrgbhVzR8C+99CrnnHPBJomYN5rMOGNWVo7dC+GrpzEYhhJY5WB2YTHnLVzE9NAarAceyJix+1O/upahjiRvPHcWZ25jYTdHNR8bf2Sp0QVDi0nqRX5LrGd0fYTg22FWLxiPYjYjiqWMHncW1iEtrNR9xLevHsybDz1MWVk5X3xh5PTT9fzrX3EGDPj9nub+rCSQH9vGYxMaDJv8mW1tDf+uAWWiv9+LzYXNNQ+77bYvu+66D08++Rh2e2Fan0ajDa93jWr68IOqj2D+she55eM7OH7MSVx55QjeemtX9tj9Os7+9wxmhGYw4+rZDJh1DYYlXvZ5+nIGnDaPm1snsYv3Kd689Rl2OvdvBIOvolv6Ov66I/B9eSHO0hZuCzxIUhfk3J3OxBLPzibc35Href3dZFWv1ysBZwHvkdJ3fNbr9f7q8XhO93g8p3Wc8xawyuPxLAfmAWf0qnFRylr5CgK4LCW0tmWnrw5HAjhcKtnlRDEVMZYR0BMMgqgkMVmytb30GJFkKZO1QV0dWMxCR7PpbqWk0YIQyE7fHEk0UWIpRG3bXUupYgMyqQjB4sHoWnxZ54VCoEELplQpoS2qklZbgVBLMCvoMNWv1njUR1xZCUaTkzVrVqtX1EKOrSM16kKpXEJ9qCGLaxwQIxh1aklcIBc3uKmpifLyirRyt1smrPEd0ZKOM6LHbDXR1JQu6ycm45CRSj2jRc2xbUJkMqc7F7gej8dIaoH72ibtMQOKohCPxzGrJtrpO+SiYoqjNoaObOToyTthq36SW28/mWV7DsQ2Fp5qifLYUy9x/Ml7869rjuKq9+fRMtjCJ2Ijb5gtyPYjcG1tYZtRe3NyyUT+Pm4SgeOKGTMpwKjyXyhvWo1B9PHbr1fy+ZvPYGqt5qjz/sYJN57O9kfuhNn+BVdeGeO++4wsWrRpvXN55EE/eGbz6P8QBIHjjjuRE074v7TykpISmpqy7YQNOHTE4QxwVHPbtzejKAr7778jF188noWfvIH40bXMWnI/P15zIYKi4PrPdUy89SjOnziQrczn8LdkFZ9d8yG25cspmVbIV/5HCUbOYviAXxC+uJjkxxcx77OXuG7R1az0r/ijp2CzYZOI5nm93ne8Xq/H6/WO8Hq9N3SUzfN6vfd3O+csr9c73Ov1jvd6vd/1pl1FkNAL2c7vAksJbW1tKhUUdLrsD5dksaOTkySkdAOrrU3AKEooKh9wURSQVOyYmhoBp12hra0NW4aArmwpIOFvzjJwk4kmnJZCFam5vkOy2lFU0jevX59KyqEGg6LHZDEQyDLkBVqb2qiszI61NMsGgio601Eljk7lV1NVBSadlcbG7AdUMxW00Y4hGcefKdPWYQircZZLk24ihgiNjempohv1PgY6tDLIaQf4AVm0kbIyCIZUUmcnQNB4ZCpkNxFLNOsFlcvmNUtGgrFsjntC2XQqDR6P52ngC2Ckx+NZ6/F4TupY4J5NxgJ3k3Wqgh9/XMz48RM2WXtKQSHuiAVTYBGDp47llLPupKlUx/2/zGer4w5ku8l6xg5S2Hry5Ry082/sfMCDbH38jjz/1mMcOWU0b907h3NXXsaUXays+/tAaiuPY3DjTvw4yEZVdRjD338kvNN8/EVe3AOXsuzrx3hq3mvUSRUEq/bk71ecwOkXvs64cRK1tQJz5xpRjQXOI48+or88s3lsuSgpcXPhhefmPGePgXuxe/WeXL3wSuJSnN133wOHYyknHd1Kybc3c9X7r/P22YcgV1Rgufs2Jp8+jp2OmcCk0HRuHTmZ+a/U8NVdL3BB0QgKDyzgzWUP0th8Frvu8ANVa88n/O5MHv7kI67+4kq8Lb/lHMuWgH4d4BfRC1iN2Z5iu9lBOJyeKUyJx4kjYzRlK+YoRhMWxUhLwk93xnIsBjqdAvrs7DhWK7S3gi5DBq65RcZkFVi3bh3bbbdL2jG9sYhAtBZFsKf3H23F5BqMEMmOHNXS09XyOJvNCrGAABlJNhrXxbBqpXsWwOpyUFdXg9PpTCsPtgQoK8vMeAiVyVKWhxqzyuvFRopMxVnlVivodHpkWT3wUM1L7HcPptQIy5Z52XbbLl641V9HuMyGIGVfj0uxYi+yU1OzjqqqLiO/QWxiP8cQvKg9lH1z0w4aBBGVRHT19WC1qt+XqoSbpYZ2GhvrgU5pVPxyGJ3iQFIJyByUqOSHUPZOaj3NOIwqKds3Al6v9xiN8reBtzdJJ73Ahx++z2mn9W5DqTdQ7HYqgwYWHDqJxQ0K39w0EV1TDTee9C5NFz7CG/ZbGXnEWM49LElxsYLbvT8NjVN5+tcncOzn4pprr2bQxLlMvuRqrGecx+hD/eitE/m1aVeUhZ9x7QtepKJCnt51IG///C17DtmBd1bKLPt4PT98O5sZNw7ixa/PB+eHjLDew7RpSWbNMjFjRgxLHxLg5JFHJvrLM5vHlouysvIsh5IaxpdOpMBcyKwvZjBzylWceea5XHzx+Vx22RWsW3clc59+lC+nDOXy6kFYb7uZ7U4/E0vRbiybG+bLHSs4YHk9h97/KPfvMZFhE/fiwe3W8fSX91Mems+hBx6Oz3c6n78rcc/yx3EOeZIjtprOOPf4zTADmx79Oh1L0mrBIGYbv1ne42SSRDBGSE5QoJIi2GwGfdJMU1yFioCguuftckEkpkOKpatuJJQYJr2eZDKJJeOraBGK8cVasjyi5kgAoawC1Sx2WtvwGuLIZWUQDGcfiy5bh2WABkdIECgocuHzZXh9FQVFkbFas2ko5XIpLbHsTIE1+nrKbNnGdUdHWSXhMCiyusZ1oHgoJaJCTU16sqkC33Ioq1CtgwKFVUU0NNSlFceFKA6zBt9IQ2pPyxVotYIsZT8aDQ1g1WARmBUrRpuetrZ0L/kafQ1FUhGFhdnGr5siArFsBZH1xgaq7JVZ5VsyIpEIdru95xN7CcVmxx0Widlh3Soro/e5iWNK9+OFWf+h4IT9OefhrYjFYN48AzfeaGT2bLjlZjPrXzuVwIJTaRyl8GvNyQx/5hxGv3A9iZpqRhWN4e+eI2meOIrPrj2X5Dofez+2jIFFL/JmrJnDqEGf9LHjlJ1p//F1pgeq+eTjp1mx4mTefvsbgsFrefXVTUL9ziOPPPLYaAwfPoJjjvkHsVh2puNMDHIO5oJJlzBn4Swwwn/+cycPPXQ/DQ3P88yFx+BbWc2hrUH8p56L9babGTfYz9hrD+OrhVZeHzKEI/a8lH+8/DOzv32VWW/5uWr8fhRMK+DBj+/lk8/PZ/ph33PKxBMxfHotdzzn5ZIPZ/JN/VebYRY2Lfq1sRwlic2QbcgJgEHQE0mk3H9CWxsRnYNw0kdF5eCs8x0OBSNm/PGMLW9J0kx8YbdDVNKjyxABj8shTBoO+SJ9FQ0EUBQlTTxcH21HdpeiRkjQ8nlusLczDe/KSgiHs9tx+FZDWTaZHwBFwV7soLm5Oa04QBCjoM6ntWAiKWf3ExeTWI3qRo/aVNbUgCKHVfWlsViwGHUkMhLMmAM+okaTKqUGAaxWK7FYpgGee5NEp5LSXJPkDajdq/XrE9jt6o9M0FmBUUVnusHQjDVso7Q0e4FhwKBKD4mIMezGv04k8dKl3k75tU0FxWajIKLQGG7AGKkisXQBx130f1hcvzH+n9tSXa1w1lkJZsyIc8klca64Av797ziXXhrnhsvKeeXc25ly7CTOu/M4Bt56NJV3XcVN14nceKORlrfP4+KPFnLvCc9SKLRx3dIzeO22e3hgrJs9Y+vYqc1Hzc+/MvXMUzlgm7NZsGo+wU9fwuWazjPPPL9JrzOPPPLIY2NQXl5BQ0PvdJDdVjcXbHsJ1yy8EkWnMGvWNVRUVDF37jVUhL5mx0EFHPr5byw6/Hqsd92Gx76OgTedwm8Lu7HtAAAgAElEQVTfhDlx2QoevP0xPntHYduVC1i1Yhlz3gwxa+fpOA5wcs97d/L0cxdw6EGLmTP9SMp/voE7n6jjrNdn8uGa9/qUfOzPRL82lkOxEMXm7OAzEQGzzkRztMvzmUyCTASnK1vP124HETOB9nRjWRdu5//ZO+8wJ8q2i/8mvW/vlRra0kF6B0EFRRAEFBE7ig0rXZqAYseCFVCKIKIiIqKiSFFApBvqwvZekk1P5vsjsMvuJgEs7wvvt+e69GJn5ikzSWbO3M+5z+3Bf3KOwSDidkvAUz36WOEtwyBR+S1WohOiKPFWYDCEVNNUC16nbxJ+I8vnjgmYUFejgl802P0kn6mtxXj1ASJ3oo9g1kyKy1bkEaUNVMFPCDCnwF9sGRKcnup62+xssDospKSk+m3jCfBDKSksJy4uQHTZbxWjID84gVpVFf8Ksm0ZJKkMfn/c5ohUJAESKoqKComLu7xIsf9iOFcnNm/exIABA//ZTpVKwuxwpuwMydL13Bh9A5qPlyJ27OS30IxEUj2XVBAEJvZ4lElPPcXNrz/EqWFNmW1+jGdvO8Wzz7hYPeFJTjRchPW7b5GdPI5u8hPcHHczB+t7CfloOBZFCl88vxDb7nW0UCXzu3Ipkw/Pxpp5Fo/HQ1lZKW63m1OnTrB//z5+O7KL48XHrpoHQx3qUIerGx06XMPmzZeu2onWRPNQm0eZ++tzeLwerrmmE1OnzuTOO+/GUOIgpPB7nv7lLRYmz0O++E2aCiZCX3wSy8GzhL+9hXUrX0Vd0InJO3dyqyebiKOZzN3sYuagceiv0/PGN6/w2uInGdBvP+9MvJEu5vl8slzLHZ9M5+PDy3F4Lh4F/2/iitYsi6Ibpax25FMm0SLxgNVVUbnN4/SCAFJJbfIrl4NCrsJaw+LAU25FIpOCH51zaCg4XLXpbZknh2hpCOV+mKRcqsCNSHh4OAUF+URE+LS9gigEdn04101NMieC3yUUuRy8AR64EokcL35IVgAinicvJEbVxu8+UQB//DJQ6WyACHcohbbq0euCs3asbpvfJMLwcJGMHAGVH45fkldMSqt6tbbbDTFQchio/hIlimC1Wv1HowGJRIrL5aqWzCcGORmR2pHyXLeJRopYzvg53hoSh7S8AvyYsVgsFkL8yIMC4X+tCm1ZWSlhYeH/bKeCgFwQcLrdxCksKIsa4xyQRge3i71799CpU2cAfvhBys6dUvR6sNl8v/Pzn2tMjMjAgf1Ys7gVd8+9g3XSZJ54/10ayKSodXrGi14++G0EE/v0RbFqJXc0PoAmrR+dmt6C/SkHuZuH0m/AWT799AvSQ72skmXxYLmOKQ9OQB4VhsPhINORSZFChS1Pg9SeT8P+IQzvP5IBKQPryg3XoQ51+NfQqFFjVq36BK/Xe9GCJeeRqE9idJPbeWHP8zzdYQqCIBASEsodd4znDsbzxrevsO3bF/m2tBGPzXiBPpMf5sCieYQ9+SjHngpn+dKpPPzwPJyStgze+T539LidcbuOMqdA4PiICXyYu4FXNywi2hrDmFvHMmpUV3bt6sHKz02sj1hIp9YGxre5jXBV7byo/zaubLLs72EiisjUITgcIkKFBc49g11lVgRl7US985BKpL6HpChWspH0P08SGqpC1PhJItSByy0gk0lxOp2VZbcdWAgRtH4fdILgS9iLiIgkMzMD8FX+q+Jcftp4Rbz+XDIEKCoqIjS0ttbVr/wWr88ezw/ccjXYS4DqLx4u3Kjll5eNFMzqLsEdzXF7dSoZVngMdPpajhPgk5T8+StoYqtfFwGRinIrkZG1VxXKo+sjK/gedw2yjODlzJn0ANFogYiICHJzc6p5QF9ujM/uKCY6LNp/9p9cDv6l2Xi9Hr/nH2gCwmXc3K50ZGScJSEh8V/pW6WGpNJEnlXeSMUPv+B6eA6drVbefvsN2rfvzEsvKUhL8zJ5spPoaCUFBdVXPbKyBDZulJGZmcCo1t9wJnoBz+86RbyYgFBeBoKeffly9qpLSOp/LQm7dzEmxED0ih/IubEv6fWyOfL1eOLidlN6KprndBsZRQyKX8vYbtnC0OGNsGhv5dEb7qBjszLOzv+Ule9t5YstL/DD+G+4re1dV22ySx3qUIcrH7fcciuvvfYSjz76xCW3aRrRjFJHCUsOvMl9rR6stu+hax8lNGkpYfJw9i9rw8ZJM4js3IF2k6fQbM4Mfp4YyaKXpvPii8+Tqnubr4ue46fTKh4ZfR9tN25nnlODafSjLD2zjpfXLyTaHsvto8fx2tQmZGRM5/1PC7hr51IaNbVxf5dbqR/S4J++JH8ZV/QT2W/cRa1CI/f6LJOdVVpXZ7kNQR6Y+4sIiHIVgrnKPu3EqSMkJ8WBn2ikVAp4ITUphSNHDldu93q9yP1Ery8YCJ1Oj9VaFfUOFj+SC3KsLmst8i2IkJ+fQ2ysv2S62uOXCRZ0cj9hTcAckQz5tbVLkgASlMr9/mS+QaKxBvTYndWJpKEgHcL9R1UTEny809+Lh0htSzeACkMcmCtqbReQkJ2d6Z+YiSJRUdGXrN/y9Vc7wqsx5+JKSr7siKAQ4CUmEMSgWuqrCxs3fsWgQdf/K30rwjQM2J5IspDBqnYLAJ/cqLi4gqlT5Qwd6mbQIHfASH1Cgshdd7mYMcNB0ybg2TkFt2IE5vYCjz07maenzGDlK2uJHhzDvS8v4PZeQ/H0uwPFpq8ZkhOCLsxGizEfotXNJVybTTNDYz5umMfh1AJcQ7vyxvcybs9302vnQtQfLyXqrq4M+GQRkaq5SObuZfPqxczbNYt868Wz1utQhzrU4XLRpElTIiOj+O23Xy+rXef4riTqk1ljWlVr323N7iDblknavYnM2rKJm035bHzzJd7t3Yg2prdYN/EIU6fOR+15m8jTrxLRpyWvfbeEWXYbeTffgnHVRuYeiGTq+GdQ9lfw4mfPM23ms9jtJmZOiuST+x/HWPgET761jTtXTmVL+nf+A4r/YVx1ZFnU6tAqvThs54iy1wsSAVuJHbnqIsUBFFJwVoX/7A4rutDaCYQXIjwsDLO5KnFLdFtQBSClGg24XOK5BLSqKJakMoJYO5QY5gohy5xR64EuAqWlpQHIcu1+MmS5NAhp6HdepZGNkBYV4FczHSC6KQkQ9gwWjZWIklojSF0OkPm3kNBozkshqrcSEQJOTJTJA+oUSkpKaxUYOY/4+ATy8qqTEi/iZWlI1ZYiSE4JfECgSHFAQfpldXNV4cMP32PXrh3k5eX5tSb8J6DWS2m7PwlJ25bExcPp0wLp6QLp6X3o0WMLjRpd+g02Lc3LM884eX58b/SnxjLwlSls+iUfEHiiw9O8vGchm5w9MG1IR4xLQP3qIsZGDCLeEEv9kR8jkQxCLJLQI3UqlqRYhtsfZObjb7Ba5+Bx6yNc75Ry68Yveev77zjVfSvfdx3Ivm0n0by8l2V/vMuru1694jV7dahDHa4+jB59Oxs2fHHZ7a6vPxiHx8EPZ7+rte+elg+wv2Af+9RZNFj/Ni8bymmc3pAlrYxIjz/AnJGH6dVrHkr58+gPjSYl5V5ym+XywrJ3eT8xCdv1g2n63mrmnkxl6n1TkfeRs2D1HKY/N5nc3BPcdbuStU+P486Eeaz8RM2IJc/x5p4lmJ21i779p3BFk2WJ1M/StSCgj1TirjhXuKK0BDE0DGe5E6U2cGRZKhFwOqovw4qiG5k0cBuvVCAqNITi4gss5xylyHX+PXBjYqDCDCqVCrf7wjX5wA/tOHcUGeYMv/vKysoJC/NnB1ebThVJS0g2pPrtR9Rowenf/zgYavFIt9vv2JUQ/NcoRHT7Obiyid9ktmCxVf9fWt/IfuUOQEhICA5H9ah3IHu+QJB6HBAW9s8maf0vMGM/yMvL4f33l9C8eYt/bQzbiy9xjWo/rnYduPVWFy++qOTzz+W8+2439u794S/1GRICz9ybxPoJM1lx+g3un/s7334Zzo31R7AiuZSfujzFzh6TcJda0T32EL3DOqDTyOgwOJGMDBN29UaiU5LZFv8Ap0omsjN7AWZXd94tO8rGxEbMHnALj7aezPz+M7EYlvB1dBjfPLGcs3MyufnVuYx57T1WfWHm+HFJXZGTOtShDn8bEomENm3asmfP5du13dbsDg4WHOBgwf5a+ya2eYzvz37LcZ0d7wvzuMfwA+OSuiBpM5XYslF8tmAx+fkvcOTIQhop66M7OBd3bxExWmTyO4v5sf9AXJ260Oz1pcwtaMHUh2Yi6y1j7iezmDFrCunpp+jRw8v7U7rx4rWzyNp6PbcvfocnNs7hcOGhf+LSXBauaM1yqNrgd7tULuDx+CKDeEWQSHB7QCILTH5CdeEUFeVXi0pWuGzo1YGLP3ikSlQuFx5PFdmTuiqQGAyIZbWdDxISRH6u8H05qxGqc8vw/khhiDSMDEshF34UPrMHLx6PB6VSCVQn+YIfhuUF5H6Kq4BPUuL2XG5pjtqwns5B1F56opoPIqKfKoxVe6v+fx4e7H8hyy04s3DVKHVutfquyz+VZCXUDpBXIjC59lMlsLAMt1T1P+CaIPDYY09Sr179f20Eb1w89XSFlKXWQyvA4sX2c3ukhISEUlxcRHj4X0sUMai1LL3tOT48/B7Hsw+y46V7KG38MZZGp3gtV0Jki428vK0z6kmP01TWjSUxHyB4Hci+PEmU/Hd+l5SS29fLO2kDmb93DwuSM7hx3rcki2tQJ7dgW6OhxMttFOS+TaObcjmUdzf6rXnc07g9vyj28k1+BI4vGxDr7kiKujnXtJfSvr0HRe1c5DrUoQ51CIohQ4YyffqztGvX4bKfeRPbPsZzO6YRoY4kXleVqC8IAk92mMy07c/wVIfJRD06iS6vLKLJ2HvZ+eU82vzxPqtO7kHX4jHefHMhPXpMxbb+JQqHv0PSLcmcOXGab44c5p57HyA5O4vmi5Ywp0cvjj08jmV/fMjsZTNIFpIZecsYmjZtxtwnEqioeJLPvnQy972v8EatoW/bVG5tPgy9wj9X/CdxRZNlncb/BRAQkQkyKtxV7hZOJwgSN0qpEj/F0ggJSeBU4ZFq4VK714FaEaDKBIBMCRXV9bFyqxVvaChCee2CHSEh4PFTde48/CVteeV6sJ8FqkhoQb6IUnWZJC5A5TyAqCiRUzmgqWHdK8EblJPWlM6W7DyBPDk6MJETQfCjhPGKwaPaNbsrwoxB6f+zV6tF/FSIDgqDPJnM9H3VtMNZWaANosDx65RxbqL+bjYKhYi9vHbUW3IREl+TYJfsPoE0PkBxmasE578fzZo1/3cHEgTs06b5fbEaNuwWPvvsU+6554G/0b3A+Bb3sCPsF77TPouhOIcMZyEP932MDcnzWRYzk4MnnkClP8R4j5JXRTc56iIyQ1Mgpz7pP+pZPuB+9pteYE9hCdub5NLAmYQi41s0uSuJ08RSKruGrz/RYrePo/O1kbylfRvvzhIGeKNoH59PYcxP/BGh4OP0eOb/qkTi0dIiphEj+zaiaWwqMskVfQuvQx3qcAVAKpVy/fVD+Pzztdx88y2X1VYiSHj2mmnM2DGZ6Z1no71AhiqTyHim41Se/3U2s7o+jzDuLsI/WsLNz8/h5PsDCN1WxPcH3yE/OpYzZ54mKekFNs2ZQJ/Re8hI+Yh7e03g009WIpcrGP/sdAy/7qT5i0uY3bsfpkfuYPnBpby24SXCV0Rw/aDBdO7clbGjFIxlGMeO3cJHX6Vz+4/vkpBiZWznAXSM6/ivuQxd0XfaYKcsFRW4ve5KAuP2CrgkdsLUYbj9kCmVJgFXobnaNq/HhUrhvygHgFupQqioqEYOpR47Xp3/ghFyOfjToZ9v7o9kWkNiEYp+xytWkcPjp4oI02kCElnRn6tGkKTDlBTYvwM0NWqWeIOocARArBEJt50pQN5Vh1AcWINb+/wFpP4Y9Dn4c9fIkRcS5cdfG3wOGn8cF6ltKR3426IP60jmqd+AKu3s6cwKwrWywCoIf90FSdQLD4eTGaCtwfG9SIL8eGtvLz9wFk37WISSqzfJr6CggKgo//7d/zQcNw3zuz0hIZHs7OxqTjZ/FV0SulE/tAGCIOHd/W/RKroNMqmc38P28KjzHRLXfImrY3e2r59CdNtkut17D99mfMPxKT/h+vEJWnYroeSwhdyjFjJbH6dVr5a4iqLIzc1AdHzMwG5hhLbqzYZ1jckydUIdVowpaR8JSjtt5I0JPVVB45y93KDTUz8hhowINa+uLCZPXEdCkpvUFBGlTEHDsMZ0jOtEjMZPAaA6/E/DaDQKwGzAAOw2mUzL/8tTqsMVhi5dujF37nN/6f6skql4vN1TLPhtLs91mVvtmRaiDOX+Vg+x8Ld5TOk9A2nGWZRz5xL67Ez6yT5CWTGULpt/YnFEBDk5N/Lmm8tZtKgt2V83Ye7Q2Yy5uQep3nosWDiP5s1bMGzmXFRbvydt0XvM6TsA0z3JrDjyMZ8dXMOGb76kyzXdGDToeho3hnmTknG5JrHlRy/vfPwdc1WzSWusZUyHgTQNb/aPEucrWrMciAD5yKLoI5PnCajdjFNOwIikRBWLs4ZTg8vjQunHY/k83EoDntLi6pFPUcTicPgtEe37XPyodoOsqJtDkxDM1Um86dRR6kcGqMYHyJHgrJEM5A0ifo2NBVtFbbIuegJLBGzaCMSK6m8d5eWAWOa/Gp9vErVO/1K+qp4aRUaKZWXoZP4/x6Qkny68JoL9JkR9K0qLquvCD5/5gyYRAYqeEOCzDKJxjo+HCrNYq02w8/cKEp8+5gLYyl0YogO/wF0NOH7cRKNGxv/2NBgxYhSrV6/4R/qK1cYRo4mhX8oA5u56jlxLNgNSBhLWpjsVM+ci37WDHh0e41FNM0bsSWfuESXyFjKyYrO4M6QrP9/+MFv6jyLqqARL2UEWCjI+7HgdHw57lu7Hw3C9so6mZXO59qavSRsvRxM7ioKMEXy68wxvHznJd4Z2mG94hAPN2nJg7x6abvuEnlu30G31KaLe7YT40yNo7PXZcHI983bNYv5vc9hy5lusLj8VjOrwv4gbgUR8mr3M//Jc6nCF4pFHHmfRovk4a8gSLwUx2liGNhzGOwcW19qXGlKP/qkDef/gO9jvGA8NG6Kd9xy2ex+gBz/T5b37mGRX07n0Ju66ayRpaS/xwHiQ/jCft5aV8dKedUyeOoP69RswfcZkvpVIqZj1PILbRdqi93jO1ZMHR0xEc52GnWW/MG3mMyxf/hF2ux25HAYNkPDBU9eyYvx0GpU8wPPvHeOm1+fw5Fcv8nvu73iCrLxfKq7oyLJC4l+D6wmNQOFx4LA7KlmS22tBIVP7LUoC4NVGgNvJhVkzoggSaeD3BYk8BLu1lAv9iUWg3GJGpwtQ8tnPNqFSz+BHo6oNQ2p3IKiraFVZ0SEadGxKbp4fVghEeMJqFf8IhgA5b8ECpZRF10eWXjvztDS/iLgOtQuMVMJPn8HUt+GeEMocJbW2y+X+X2IiI8Hh9tdj4FHkWi2i1VNNWmGz7KeesTVHs/KCzK46ghHfmBiwWS/vLbYiJA6xovo19np8NXKuZsXy4cMHuemm4f/tadC0aTM+/XTlX3owBEKn+C60iEzjWImJjae/osBWgCh6kQ42cGeT4fw+Zg0xPcMJmfgok3f8QmxsLA2lMhw6PdEREXxon8fkaU8y/Vop92vakLZlH7cMH8mdD91P/hcb+XPOc+z4chmnEiPYlZCEzBBJx+49KT7hYcYHc3DaHUQltKB9h+dIi2mFXL6Pkt3LsH+3gJ/WKEkK60y3MXfRYUQ0+4v28Pb+N7C5bUSoI+id1I/GYca6YihXMIxG4/vADUCeyWRqecH2gcAr+O6w75tMpgU1mwLbTSbTu0ajcQ3w439qznW4eqDT6bn//oeYP38OU6fOvGw//zYx7ThVdpLN6d8wIHVQtX3XxHUi03yWb05/zdjZsxHH34N2zgws02YRtXAeXb+ejfzN/TR97zRfrP2WrM5ZpKW14syZMdTzHmPAS1N4ostEZs+ez+bNm5g67RlGjhxN2qznUXy3ibSX3mdWj56cGtyMVY1XcPjsQQ49f5Dk6BTGjLmd0NAwdDoYN0rDOIZisQxl81Y7byz/gQLpt0RGe2hTP44BTbrQMLTRZUvYrmiyrAxgOSaNDEPl9GC2WCrJsktwIgnC/iRKOR5kCDarj4iI/lLLarSRarG5C0BaRZYFICMrk8YdWvttEygWDgGSyaQScNWwTjNnE1p/MGKuf2/EeHcUp9wZ2Gw21Gp1kHEvOBeh9vjB7HytoYlgtVereuf1QHlxOYmJAYpMCCDWKPt3sRe6OFcUex01iP9FTsZvUZbLZJeysiw0jUZAELJcU7ccbAiN5lxg/TLmUR5VD8VpK1ar1e9KxdWK/Px8oqMDr4z8JzFy5GhWrfqESZMe/sf61Cn0tI1pT9uY9pXbMsxn+eL0Cq575wFeWSXHMgvuv7870dFiNdW6SqXi6Sem8M6SN1k/8Di/DKvH7fpe6F55Ba3VSfNPP6e5IKCdOxN+2cYOfR6v5Xk56rbRuEsS3fs0oui3UH758S22efMIb5SAoUEy8tQWpCrq4bYf5atlD/HdS166xTbl7ruuxXB9Zwq8Zn7K/IHPjn0KQLwugUZhjWkQ2pAYTWwdgb5y8CHwOrDs/Aaj0SgB3gD6AtnAbqPR+IXJZPrTaDTeDrQB9gHnl07/fhitDv+zSE2tx7BhI1iwYA7PPDPtsn/7wxqP4KU9C0k11KdxuLHWvtd+f5l9BQdJmj4L3ZSn0b7yIhWPP4V23nN0fG4eUcO6cOi2pZSuW8p1Y2M4I05i+5f9eeWZOby69yVW/dySacNuoG/f/qxZs4r169dxxx3jSe4/EPm2nzAueocpzVtQdP29rG68BtMZE3Nem0mYNJz+/QfSoYNPt6zTwc03qLj5huvweq/j8GEJ3/2aw/wdOyiWfIVU7iY0BMJCIcYQRqQulGcG3RvwvK9osiwEYE1KrQylMhTL+cQxlwu74EHqpzT2eej14HBKfJmAXi9YrXgDuEdUjiPRYhbtQAgejwepVIooQE5+Htc1bEhx8SUucQbRLPuD4LGiiAosETCIOmRaGfn5eaSkpAIXJ4se8YKJAJSV4ZUESW6Uy9FrVdWq3kmk4HW7UKkCtBNqyyEkUn8K6ypEiAbKnSeqbRM9F3ep8OcsEgy+IiNVfUqcNl+YOujrTY0+BN+YgT5Hv77gQabp0EZikEvIysqkUaPG1ca+0IHlakJubk5gmc5/AU2aNGXdujWUlJTwb97ukvTJZFmyiEvz8vjjTiwWmD9fyezZjlq/iZiYWG64fghffrmediM7MPXMW4waO4I0T0NUKz9GUlCA9f6JeF56gw4fLGHtsg+xu1ws/7UJy7d6KI52U39IFC2aNqPi1xj2fp9OhZCLpb2KH/VqKgZ0RKcs41jmWd56+zW6LFrKKGMKozrH4+03GndqfXKtuZwoPc43p78mz1q9WE+UOopkfQqNwoykBLCjrMO/A5PJ9IvRaKxp5t4ROG4ymc4AGI3GVfhkF3+e0yYvNxqNauB1o9HYHfjpPzrpOlx1aN68BR6PmxdeeJ4nn3z2sgnzI20nMX37szzZ4VlCVdUT0h9q8wgL983ijsb3kvDUZLTPz0a1ZjX2cXejnTeLelNm8OD6cTz2aHM+2LSGyREKztb/limTvmXAdSNoeEshM36cjXHN09wz7nZuvLGCjz56H6u1gvHj7yG8Ry9kB/4gZtErPJiQiGXEDL5p+iO7s35j/f61fLVxPSmJKdx88y2VbkgSic9LPy0tBhgK+AqinTkj4dRpkZzsUo7knYRBNc+0Clc0WQ4EiQRkCgMVHieIIoLFTLHUiVYemCyHh4PTJSJqdb4qfk4XbqkEWRDZtkoIocxTQXL9VI4fP0aTJk19pAsBqZ+qf1CVfHeeULmrkR5/LgrgNINQreq0eK6EoH9SJkWKxqAlPz+/kixfbnVk4fgxrKFRiEHYnMGgIS8vt1qJaILYwHnkKkR3DS/ri4SJ5cjx1ojgBskHPHeAT7N+Hna7L0AfDD4CWhVwuViRPAFw1zoXcLkC1LQOONUgA8lkhIZoycvLrUaWAaRB/L+vZHz++WfcdNPN/+1pVMP99z/IwoULefzxyX+7r/PfIX+//74p/Vl/4jOGNhqOTgfXXutmwwYZgwfXfvFp27Y9qan1WLVqBcpCFbs9u1ktW8uwm0fQOrQFys/XolqzCmfvvpTs2Iv0zyOMf2469+Tv4oxbw/tLpOwnlPIW9ZD0iyA1XI08vRBxlx0qJBQ5wrG6GyBLFdgS9ztfZOxCsT6MTiv3My4mmsYNZaR0b0f3rrfCBZIyURQpsBVwtjydHdm/sPLP5Wg0SkSnlJZRrWkd3YZw1V+z46vDX0YCcGHSRSY+Al0Jk8lkA+7+T06qDlc3WrZsjSiKzJkzk6lTZ14WYZZKpDzZ4VkW7p7H7K7zq8lfJYKEOX3mMOGLiczoMgfJfRNQv7MYT3Iy9hGj0M6ZSfTUmbz1dnvuvjuXT1p50Ge34qOUpaz9/n2WbDIwcXp/Ntsm88YXI4m0dWb8+ImIYhHvv78EjUbL2LHj0E+fheT0KQyLX2eERsOQMZP4s0UBX5xYx+n8kyx4ey46j560tJb07dsfvb56HpRaDU2aeGnSBCCEg6eDyEu5wsmyVqP2u10QQHbOy1jUapGeSaekooKQqPCAfanV4PFKzrFTFy63F4e3gjBV4DYqQigXbecKkxQDIPG6fSHWAKj5dcuryEcn+q/4BxAaCmcyRS50yRP8/KsaRAiNCKOoqLDaNgBvgBCzQpTicFclBYrpZ7DoAkcAZTIRvU5fq+pdsAC2OSIFSUl1Da6bi5BLQUC4zOILggCSCz6D7DMu1P6/KhdArEFwfNc2UIQ6wh1OkS23crwszHcAACAASURBVEXhPHJzcwgP92/t9ld0xlqNhoKCKs9uEbBareil/h1XrmSYzWbKykqIi4v/b0+lGsLDI+jevTvr13/GTQHcMy4F5eVlzJs3C4CbbhpGs2bNMRiqLB+7JfTghd3Pc6zYRONwI927e5g2TUn//m5UKjhQ8AdHi47QLaEHCfpEwsMjmDBhIi6Xiy1bNpCxJ4c/lPv48uR66qc14KabniFsx260M6fibtac8mUrweMhesUypu/aidftZmvuUX7Ym4VclBCRGsLRZDll2iis2gSitBoEs5T0Iw0oSU+iWJLJZ+pDrDz2M9IjkSSsPU5XyVrSYhR0aJNCypgbULRtTrQmmmhNNO1jfXwsKkpPenYuBwv286lpJaV2X46BUqqiSUQzmoQ3JUmfXGdjd5UhLEyDTHaxyMTlISrq6rtv/Ru4Wq5Dv349kMtFXn11Afn5+SxevPiS3YOi0PO46hHePfI603pOq7V/3rWzefXXV5jffz44zKiWL4e0JvDQ/WhemE3UvHls3DiKgQNf5f77yzmmfhHhq3SWlCzhrafWoesdSVSfn7Hrt/PxqicI0aYybdo8ysoyWbLkHQwGA/feey/aRQsgPx/dhx/SrayMbkNuxDGgNd+c3MSujF3sP7uHA+/tRevVEh8fT7du3WjZsiUyWfX7VUR5Ra1zuBBX9N0tIsq/7lEuF/G4z0VTNRq8Wi2lTjup4YHJn0QCEolQqcE9evQYOr2EyPjGAdtopWFUuJ3ESiVVUUmPF2/QG0x1ffKRjBwSghhmR0bCnxVwOYpV0QsqnQpLZnW3Cq/XiyRAyDTOHU2mNafy7/JiLyExcvCbLOdzdyg8La9V9S4YiiMbI8mqTpaLKCVUFaSQiShedv2RmofnHsxBEXN5N6fzZx0owSFc3YLD5m2UlZURHl71QpWTk0V8vH/Ntuip7exRfbTaUKnktdqU5BbTOC7w9/I/AaPR2BOfFdVhYKXJZPr5Ym3WrVvH8OG3/utz+yu47rrrmDlzLnv37qZduw5/qY/t239h5MjRNGjQkN9/38u7774NwJ133l253Pd4u6d4cc98nB4nI4yjuPfeprzytg1Hx3k0j2xB+9gOrDuxFpVUyd1p9yMIAnK5nLFjx9K5cy8WL36N5k1a0NLYmncPvoNNbSPulnr0s4ZhXDAHMSoa+6jbsN95D/Lt2+i19Qd66vXktm3Hmt2/EWY6SlRmPs3dR3GzmwK9DYPeSdPWCmyRidga98RubkBuXjY52Tv5IquYLy0avN+cQrN2LQacJGoMtG50HSmDJ1CvXThduoBWrqVTfBc6xXepvB52t50/i4/wW84uPjv2KW7RXSmdS9Al0iC0IQ1CGxGljqrTRP89ZAEXLO+ReG7b30JJyT/rlBIVpaegwH9S+v8nXG3XoVmztmzbthO3O4+5cxfy0EOPXHLbSBJpoGnC29vfZ1jjEZXbo6L0yOw6OkR05Y1t7zDymtGoTpxBMWMWlgWLYPSdaCZMpOKJZ1m58k6GDJnLww/ruGt2fT7+eDpRyuO02voehzJOkBUvxZp2Bze1eJBZszoil0cxevRTeDyZzJo1D61Wx9ix4zCMnwAuF4pNG5F/vIp+MTF0HzKOsmZ6fsrYyqHC/Rwu+ZMjm47BUhGNVItEIkGr1ZGcnEypQ6DVhNsDnuvfIstGozEMWA2kAOnACJPJVFbjmER8yQox+HKg3jWZTK9dSv/Rsf7Jr0oFHo+IgIDX60Wq1uByOdDpglNOlVxBgbmI+PBY8s/koQmRoQmPDXy8RIMdFzqdHpvtFB4PSEU3XGyJ/AJNqymjmD6hPrLs74ERGiriqLFKe9FkNQFkchneC7LnRKC0tDSgS0eCK5o/bAcq/y4sgPCmIBT4f4glJ8POTQL6GpMJ+sjTaBDd1SO1WfI8ojSB9dcX77Q2al4fwXQKTY8YCGJsUVP/frFK1/KItmgc35KVlVmNLOfl5dKiRSu/bSK8hmrOHk6niDeITt1gECktkyBeQJYFQaAkv4TEtKTgE/z3IQJmfFYwl2RFlZGRQb9+N/yrk/o7mDBhIq+88iLl5eX07t33sttnZJzhmms6YTCE0KtXH3r16kNhYSHvvfcO9es3YPjwkUglUp7uOAWP18OMHZNJNdTjd0M6w4ufYXgXX7XQ+5o/yrLv/+DGn2fSyToTqaikUSOIj4/kiSdmsHfvL3y06D2GDh1O+04dyTJnsjXjBz4ZIEcwn8WwdBxtrKG0atwX9WNPIoheIrf+wESHA+o3wDF4KPuUCv4sLSX35HHkggSFxUz88VySvv4Jg3oL1ngd5t4NODuiJYcqKkgvzqHMJsdiDmXvUTe/H/0G1cKP0CMQo4kgNmUI6iYjCQlvRFKSgNHowWhU0Tq6La2j21a7Tl7RS7Yli5OlJ/jq5HoKbVUrJxJBQoIukXoh9akXUr8uudA/atYD3Q00PKdlzgFuBUb9NyZWh/9N3HffgwAsWDAXi8USkEf4Q//Ugby+7xWOlxyjUVj1IE+PxF68se9VjhYdoemYsWAxo3viEco/WkHF1Jlo5s9BMnIMX3zxDDfeOBVBeJo77wyj7OZU3n13Iebv9zLRsoytToH3dsyk2YA0Hug0lbWrdZSV1WP48GnodBksWfIWbrebW24ZSYPBN+IcfCNCXh7KDeuJzc5meHIKg2+YgDc8nKPFR9iT+xvZFVmIopcSWxFn8tMpOFPOJP4lsgw8A2wxmUwLjUbj08Cz57ZdCDfwuMlk+sNoNOqAvUajcbPJZPrzYp1rApRYk8tBFCRo0FNoLyTaXIFHqgxqg+KTbiiwOHyhdpfZCQqQBCG+AhK8Xg8ajQan00V5uYhEGpxoiYIUl70qnJ9TWEG9MO05DXNt4qTTgdtV3UWhKjgcuFIeVI+KCkBmZgZxcf6JqRo1FwYwS8sgIgKoXbUb8EW8XS58hV/OwYHjEh5s1edcIreQqgxckc4rCrUJ5cWYbA2oy/ORRYQFJcs1cX6EQKdjDYkjtFgkPz8XqHRwwuFwBXSuSHTFs916tvLvfYdNJKgCJxHGxYH3UAR/XsBFHXiwlFcQExP4Je5y8FetqM5Fkn82Go3RwEvAbRcby+Vy/e0CIP8mBMFXgnv58o/44IN3ueOO8QFzD/yhpKSEsLDqsq3IyEieemoyK1d+zO7dv9KhwzWAT9M3u+t88qy5jE+LYc2nCubMkSCV+tIRunRpR88REbz35ySe6jAFvTSVX36B119X4HT2ITW1B/v3f8ZXX02hZctW3HzdLZXON5aeFg7k7+OjA19T8eEqcLmoL4nkmtbXktimP9K8XDoeOkinzIxz/pAiHmNTMvv0xyQIHE8/xZm9f1L24QFCzL/SSyshrUVDwpu3x9zDyIEbHezLO8yfGUUczykk40wFij+Xov/xbSIFBQ0iG7AjqhVWSSN0ujQiI1ug0YRiMIikpIikpHhJTk6iZ1ISPZN6V7teHq+H7IosTped4tv0b8iryMV7zi9EQCBOG19JpON1CUEdjv4XYTQaVwC9gAij0XgWmGEymT40Go0Tgc1U/V6P/henWYf/UYwadRsffPAuDz/82GW1e6DVQ0z95Wme6zrPV0W5xr5p259hcqcZcN+DSIqK0D32EJY33qFi1vOo338H+W87+XTVs4y+bQ4u1wIGD5bwxBNOzo5oybSpr9Hq8A+sbPoZL/2Yw21fDuDO2+7mro63s3atnOPH6zNo0BRatCjns89Ws3z5Unr27E2vXn2w33UfAJL006hWr0AoLaG9QkGr9h1xt7oR8dz93Ct6WbP9m6Dn+HfJ8o1Az3P/XgpspQZZNplMuUDuuX9bjEbjUXwJCxcly4HcMAQB9NEGStOdlLcsRVvgRlBKEYLII0QRFDI5drvdt8Fm85WzvugcfN6EVquV/BIbOoU8qD2YVGbAVlql83V6nejVciwORy2NDPii5KK3OmkT/fyrGiTCOU+26g+S3Nwc2rRp539efi6NXC5BDFCOWRAgzGOgzFG1UFAoKQiq8YYLPaXP/Q3VykxfFC4XF1f/1iiuIuL/BINAONdHwM9SLkejkVNWViUr8V5EXB1JKFZn1df69/1b6NO0B/vd/gOzyclgLYmnQHWoclshBYSpwirt+v4B/FUrqhdMJlMOUApcuQz4L+D228dx4MAfTJv2DEOHDq8kuBeDKIoBXxaHDh3O66+/XK0vQRCI1fpeXkeO9OduksTU0Jk8/+tsnuo5iT59YunTx/dGm5srsHnzCJTKkezZs5/t218mMtJN9+496dy5K10SutMloXvlvNILTWzbvZozXz6IqsJOb08qHYhDiI7D09iIV6cjITOTFNNRrrXb8abVx/HUw9hi4tm06hjfr1qLZN0+rGu+QaWTkhIWwuDEJFr2vwP9Y51Y9puJT37ay4mi/RwrPISq5AghHoGYLB2KsiZIGzYhz6bixAkZKpURUWyCStUAuVxXeW8LDxeJj5eRkJBK04QUujfrVe2+5xW95FbkcLrsFFszfiDbklWtwme0JqaSSCfoEv8nNdImk2l0gO3fAMGf5nWow99EcnIKCQkJrFmziltuuXRJnUwiY0Lrh3nt95d4ssOz1fZJJVIebfcki3YvYHrnWVgnT0f36INoZk3HOn0WtnseQHbgD2IXzuXtCb14cvkcrNbnGDnSQ3KyyNJlDr75pgd95/djQY8veFrxLU98vZGlH3/AU+MmM3p0fzZtkvHCC+G0b38vY8a42LbtB557bhqpqfUYMuQmwlPrYZsw0Tchux35nt8qyfN5G68WJVkwNPA5/927TbTJZMoDHyk+F4UKCKPRmAq0BvwbCNeAv1LI5xEfH8rBvDwcHheWPCtepVAZefEHQQBkCmxlpQDY7HZkIcFP33cjFyofkJklBRhQIZUGjnxK5aGU51dFF88/YEtLS1Gpas9PLq9dfe9iDnNuuRpsBUBV4qAbD2VlZYSF+Y/iempU67N67cgFA84AZBkgwRPDLluVNC5dmU+8NriWtqbP8sUC0aJUiuh2VmrJXZk5OHWBI9H+IIgeIDBZVqtF7GUgueBcL+bSASCrQVgl4uVFuSwZWSTdN479W/2T5ZAQkDs11RxTTikyqWdocVnjBMPfsKIaajQarwVC8BHri+JqWk5v2bI1LVq05Kuv1jN9+mTatWvPwIHXo1T+teqJKpUKh8MRlFD7g15hYFbX53n30OtESGO5pfGtPpIdKzJ2rC851mJpytataezb52HFip/5+OMFxMe76dSpIz179kalUlEvqgn1rpsBgM1tY1vmVqbl7ELvymaUM4LkvX8iyc8FQYKo1eIyNkXxwxbUmRncGh2N/eOHsOsi2LfDSeH6XYSf3kHGwVP8+uvbuBa9gUwn41atmraxcdRvfQ9fZzZjVaGDk2FbOGn/Hu++XQiiSKhMS5N6rWjW4BokLgl2u73yvlNUpMHpbEBmZn3c7vpUVIRWu9cJAkRHp5KYmEzb+J4MNnoxGHzbRVEk35bP6bJT7MzeTqY5A4/oQaNRYLU6UUlVJOgTSdQlkaBPJFYTh1z6j71w1qEO/28wbNgIPv10JZ9/vpahQy+9uFSyIYVGoY354ex3jIyq7ogUrYmmb0p/VptWcGuTMVheWYzhzttQv7oI2yOTcLdsjbtFS+p/upIndKf5fPNszOYZ3H237x44aJCHvn1tPPLIEF4pHszrvVejl29lwsZXWfzxazw04hFmzuzL7t1S5s5VERs7kAkT+mGxnGDFio8pLS0hOTmFQYNuICoqCle3Hri69ag2R8nerUHP76Jk2Wg0fodPb3we5327pvo5PCDNOyfBWAs8YjKZLIGOuxDSIBHJiNhEnMdO4PDYKC62odVIkcsDn45OJ6IOiSI/KwvaS8k35xOedHELpPMFTKRSGbmFZmReGxpNYHcLpTqekqJMwOdFLPF4QKGmsDC/MgnoQghCbeImCpXpZ37HsBlikZQdx3sBWZYhRRAEv9HrqrGqxjmjyKJtaDuOiIcDHh8qhmBxHK/82y44iVMEPndRBJlMWq3IhlcUg8pjKsLjCZUJZGZmUK9efcy/HUcSG0Ow6LLOo8bsrEqgKMCMQZ5EOf6TKmJi4NAxCLkgKH6e1AciNl6vUO3qW11WpOIlvFuKF+iPXQ400brgVZJqeFPbJC7UiiD+1/8MLsWK6nPg88vp9FJ9xK8USCQSbrzxZoYMGcr+/ft4+eUXEASBQYOuJy2tVbXvxqWcW4MGDUlPP029evUvax4yiYzpPaez4cB3TP3laYY2Gl7pRAE+qdYNN7i54QZwu7uzZ08vfv5Z4Msvf2XFileJj7fRqZPPHkmn06OWqRmQOogBqYMothex1rSaHFUOfQf2p1tCD7BYUPy4BWlWJqJCgSchCdWKZWhKS+neuy+uV7qD4HuQFKZXUL75EGVbdmIxF/H7/lxWHtyBLHQH3RQ2EgukxNMDuTWaCoeSY/El7C7Zysqti6mocCKolIRERmJsZaRLqx4Y3Fa8xQcozvkRUaxatREEgaioWEJC6mGzpWIypfDzz0rKyi78fSYhlycRF9edDvEiCQleWrXSUVFhxua2kW3JJNOcybbMn8ipyK4mIRMQiNREkahLJEGXRKI+EYMi5Kp6watDHf5TGDFiFKtWfcJXX33B4ME3XnK7mxoNY/bOGfQydkVSw7agW0IPFu97jSNFh2kW0Zzydz/CcPtI8HqxPTIJJBIct46h7dDhnHryUZRfjWbl8We4dX5TBMFnZPbWW3a2bJEyYckojA2H8WL8KkrlW5i9eR7vf/4OA9oOYtKkWzCbDaxdK6OwsCktWxoZO9ZNcfFpPvtsNSUlxchkctLSWtG4cWOSk1ORyWQXrWZ40ae/yWTqH2if0WjMMxqNMSaTKc9oNMYC+QGOk+EjystNJtMXFxvzPBKjo9Eo/UeLIxNjUSKi1ctxa0UinCGEhvo+HH+2LTodhCa3xpz5C5EhKgS5h7DohKAWL9HRUO5SE2VQ0KlTGz5cf5AIaynD+vYIOE5cVCucng2EhDQiKkqPXuImND4Kl6uCZs2MftsoZXIMBjXh4RqkUilKmZyoKD0Gg9LvOJKUxujtmxANKt8+mw2ZRoPh/N9+oNerUKvllfvLNOV0btyOjN9PVm6r2TZUrUWlllVul8ml6PWBxwgJgfiYUMzmAlJSfNFRuVxGaKimVpvzf4uN2tHAvJqiomw6dmxFbnYF8T2i0RcKAcdJlSdwWlJeub/UUEqf+tez98Rev+N06AC//yBHq1VW7pcrleeusf/zMRhAUqFAcm7/jrMHaShJQRng+KgoPWq1CrXmgjHksqBjAKjVajSqqjYqhQKDofb1uhqgVquv6HkHm1v//j3p378ndrud9evXs3jxFiwWC7fffjutW7emuLiYpKS4oH1cc01bCgoy6djRfwLoxXBDy/4MatGHNUfWMP/3mfRM7cl1ja6rJTcYPNj3nyj2wmTqxebNIrt27Wflyo/Q68sZMeJBRo5MQir12TtNSXoar+hlw7ENLNw3i9axrRk29hZUstvB4YAtW+CEE/RqNEf+gF0/+5a8Oncmqndv6NAPpvTzDe7xUPTzYXLWbqf0cCY55Wb+8FjJjikltGEohac8JOb04XqpQI8kBbryHA6cPMSG9L2s+GIHpUoVHr2MyJRQmrRuRMPGDZHL5CToEgjzhCEpdWPO20d29pe43S60597NlUolKSkpJCXVR62uh80Ww+nTAj/9BDabHtAD0UBbNBpIS4SkJEhM9OUGqFQiBdYCzpad5WzZWf7I/JVSu2+V8fxqgIBAtDaaeH185X8xupj/SblHHepwMdx66xiWLv2A777bRP/+Ay+53WPtnmDetnlMaTe71svo/a0eZOr2p5nSaSY6uQ7Li6+iWbQA7fRnsT41GdEQAkolw197iwXPz6Zn2SYODlpFy/nDoLUv5aZfPw9paXYWLVKwuHQMXkYzt9VPFJ34gHczl/Pr7J9JCm3AkCFDadasBYcOSfjoIwVms5Ho6MbcequbhAQHhw8fZM+e3Xz22RpEUSQ34xTdBlwf8Lz+7l3gS2AcsAC4AwhEhD8AjphMplcvp3NLmYsKwX8lM6vZTYXNirMC8gssOIUKKsp9IXt/ti2iCBUePdKiQgoLLZRLVOD2XMTiRaDY4qXwTB5lZXYKi4vQVtgRzlUQ8dfW5Y0hsygHjyKRggIz7tIiimhKRkYGzZu389vG4XLjdks4ccLnvOByuSkoMFNebvM7Tj4apEUluFV2CgrMWI/8jk0wUF5uD3g+ZrMdW6ircr/N5aS02I7Z7KCgwOzX7sZqs+Nwuiu3ux2eyuP9QaMBr6Bm//4jxMSkgNuN3WqntLSiWpsLxyoSlUhdXtLTsykoMJOTbUMmEzGbJQHH0Vn1ZBSfqtyf5c5F64qodf4XjlNucVXb73I6z11j/9fMYhGQ2p2Igu989589SpItnAw/x58fx2azY7NVXS+X2x10DACbzYbVXnVNHU4XZWW2gMf/Q2T0X7GiSkxMvGItky7Hzqlv3+vp2/d63G43q1ev4IMPlqFUKmnfvmPQPsLCYvnuux/p2LFHwGMuZX59Y66nT/R1/Jq7i0kbnsagNDCs0QgS9LUtCyMiYNQoGDWqAU7nRA4etPHpp8tYtOgsycm9adHiGvr0CaFZMy+dw3vTObw3BwsPMGXTdARBwrWpg2jVoTtCxx7gdiPfuR359m0INiveXXsRftqOViGhwubC07QZrg7X4G1Rj5gW9YgBjED3zFxyPvuNsm1HcNh0ZHltpMfqmGEVyS5LQKpJwFhP5OFoDw1Mp4g/lcXudDMbdu5hg7gdt1yGJFxJUqtEUjs2RRmmRhLhi/IICOgVBqJUCbgtEk6cOUFhzi4KCvIRRRGtVklFhYPQ0FCSk1NJSUklKiqF8nI9WVkS9u8XyMuT4EtVCUEQ0oA0RBH0epHoaJGYGN9/kVEuXIoi8q05HM9OZ5t1F/nWvGoRavCtBERrYojVxBKriydWE0eEOsJvMuKV/PJYhzpcDHfcMZ4lS97kp59+pGfP3hdvAOgUesa0HMPSwx8wrsVd1fZJJVIea/dUpX7Zm5CIs09/BLsdzYsLcPbqg6uP78V80pPPMm3aM4yY/Qwb5n7P0Maf4h01Ek+LNGJiRObPd7BsmZz8fIEN5T3JcvXmztYnsJyezbfu71n7VS6SdZHo9XoGDBhE06bNyM+XsGWLjLNn5QhCZ1SqztSr5yUhQaQ467ug5/V3yfIC4FOj0TgeOAOMADAajXH4LOJuMBqNXYExwEGj0bgP3/r6ZJPJtOlinQdbIlOIKjyCC4VUicoSgSL6FGpZYOs4QQCloMUhE3DI5dgdEHuRQhZJSSJ/7FeA2YxaraHCfBa5RB00g15QaPHa3ZUpUXKnBQwGnOnuwE4BgohWq8NsNlezKQtUYAS5HJxV+44f/4WQkM74XIUuFZewZC4GmYMfJCTAQVFDWdm5pMCzZygRlISGBtcgy2QyzosXBLyUl5bSPLZ5wOM1ogYEoVLu4QVU8uDSBV+iob89gc7v/MFVOme5KAf8+Sj7IPkrZUlqLO//S0KG/4gVVWKif//pqxUymYwxY8ZisViwWMzExga3QAwLCz9XVvvvQxAEOsV1plNcZ0rsxaw7voYsSxZNwptyff0haOW15VAKBbRrp6Zdu/sQRZFdu3awefNbvPKKSFjYcCIjm+L1QlpaW8a0akVErJXvz37LVye/QCvX0iH2Gtp37oi6e0/wepH9vgfFz1sBEVGjQXS5UWzaiCQvx3dviInF1bU7GJuQ+MgQEh8ZAkBLs43Mz/fR49s9iJgR3XA2rz6/FsezUd2BiO7HMOjLScrPI/XMGXR2N4ZCNX9+J+XPb36iUFoOUi9hYXKaGZNp3b4rIfUECkPdZMgyMIdfIN/QCsQSRwSRiKVe/jx+lO+//w6rtXqBgbCwMOLjE0lISCA+PoHIyGisVgl5eT4yfeiQhLw8FeXlifjeHaugVEJ0tJfoaJGoKJHQCCeiNo9iZw4Z5WfZnfsrRbbCWlIdtVzDrAG1izXUoQ5XE+69dwJvvvk6Ho+bPn0CCg2qoWNCRzYd+b5ScnEhauqXnTcMQTNvFrYJE5Ht8RVhst11L7KkZJ5+egoLFszl4dcW8NTLo3jmh2XErl2NY+gw3K3aMG6ci+xsgbfeUtCzp5scVz12lS6lZb0y4pwz2Vr+EyE6I/v2hLBu3Ro0Gg29e/dlxIiWyOVyrFbIzhbIzpZw9ljgOh3wN8myyWQqBvr52Z6Dz64Kk8m0nWDZV38RMonUt3wmgscrIEjEi9oMSQUFdsHLkZPH0WlSCAsLTk1iYqDCKkNw2NGEhROlk9O5SeegbUSJFEGsImYSpwMxJPSi2ji9XkdxcREpKSkXFMwI3ObCtLzjRZkkxN6Nw7kh4PE15TjCJepLL6yGfTFTi8REEMo1lDt9DzP5kUNkinIaNGh4SWMBeJGSm57NDf2GBDzGrVAREqbjzJl0mjZtdhk+zVUHevFgs9mqVQK8EGq1F0sZXCjRlgjeiycsei8k05evh5T+w7rf/6QVVbNmzf5uF1ckdDrdJfuOCoJw2Ul+F0OYKpy70nwWSEeKDvPWH6/j8DjokdiLrgnd/d73BEGgc+eudO7cFYvFwvr1n3Hy5EeMHj0Wq9XI1q0y/o+9846Pok7/+HtmtmRbNmVLekISWCD0Gnovgp0TPbuHetbz7tSzIVLEdl73p96dep566h2KZ6+IBQUpgiBl6ZDe+2bbzPz+2CSEkt2NAsK579dLxc33O9/vzJLdzzzzPJ+npMSKqs4l3jiXAUOb8flW8+Smx/DKreiluJB4/sXNmFIdeHcXof3yC8TdOwFQExJRMjLRbN6I/rVlACjO1JB47uUi5/LRcHmogYkcUDC/t4f0d9YiHtxP/bcCFQEHZT3Opucl/Rg+poGSXyOOdgAAIABJREFUHRvRvf8uiduakBUzXrOdPThYv6aJT1d+ANp/I4o+EhJ05GRYmJCeyaCMIQwcMgG3KY79mkYOSPsp0RcTSD28a6hRYyJOMdDU1MjWA3V8vXE9tTW1R3XvTE5Opl+/9DZBnYHNZkMUQ1HpykqBysrQl+o33xioru5BINDjqOuu14PNpmK3K9gc/u//5seIcQpwww038/TTf+Odd95i1qzovPSvHXA996z6DfeNvh+D5vDI5JH5y55bbsV8/300L30E/6QpGJ59GsHnRZh3LVdf/XOef/5hFi69m9/97meMHu9j2q7/oF/+Cr7ZZ5M2YiRLlvh4+20N69dLXHONn6YmI//97+8xx6n0TnmN9Xv+itbgoX/ySEq2b2XFig8JBkOfEzabHZvNjiXRAxR2eT6nbTKWajIjBmWC9S0oRiN+xX+Uv9+RiGjQaiTqig6iGmzo48LXGRoMEEQLsozBYECj+klNP/oD8hi76/iTNtiKGh9PuJhhvGKgVfShNncdtTycw031ahuCjBlpZHsYuSMIh7tuqG3la+EKl1T16Oh+uPFaLaQG7HzrCRkeB1t8tLb6SEsL33NdOOKQnsaWLv2iAZqSM7Fp1lFcfIA+ffoSbEvVkeVjp+x0sSolJcXY7fZj/tTphNJdKsltQXFZDhX9hdNAzfEp0NLp71Q0eumIAyrHud7oZFpRORyOUzYN42Ty4INLmDv3p+Tn9zzux+6bXEDf5AJkRebT4pU8sGYxJq2JM/POOaohQDtms5lLL70Cn8/H3//+JIHAfznnnPPIzQ3dxDY3w7p1Bja/Pg2fbxqSBLkFzdTqV/Nk+WOI2xUUn8jwASMZOu1WDBoDQl0t2rVfIe3fH1rEYERJSkazYS365f8JRZ5zeuAfNwEys+h5Vk8469D1aC2qoezVdZT/7QPW3y/jQ09x2jnkXbyYSWcbsJbsQPPxh5QcPMCull7ssCZQojNSXNrKVncZK1cXI0jL0cS9SHK8SI90PfkZ8QzU23GpNnKSXUjZPZAzs2lwJlKm1FPSXExZcykNLQ0oitLhtiQgECcZkIISNc3VVO2tZM261TTVNx4lqK1WK6mpafTqlUpqaiopKamHOah4vVBdLVBVJVBX9z/luBjjR868edfyr389x/Llyzj//AsijpdEiZsH/4o/f/177hhxz1E/Pyx/2WSm9eLLMTz1JK3X3kDrjb9AqKzE8MRj9EtMpGjgYJYte54777yMF1/U8njrpfxsgQ/9269juvcu/DNnMXvWWCZMCPLPf2rxeASuuSaAJKm8/fZ5NDafj9EoUxv3DEW1r6GIzWRp4+kf3webPZEWvYGV9UXHOItDnLZiWdEbsBgV9u5oIclkwh/0YtaFj/7oBQvmFCtNdTUo+nh0YmRrISVOj9DUiNlsJiD70UYQ5KHeI6HugrIsIyhqKNwQhrSAg2qlEpPXhC/gQ2prytGVLj3y9eYmyM4mrFgOCFpE+fBIRyAQCOueASBq2tRbczOypIvoCuBQkmkOhKzSGhvAbFTDegYf63CKIoetTG209yQp2Epzc+hRq6SEosNShM6KRzZxKSkp6hAMR5KeDl+0QLt/SWO1D4PVjKIEjjkeoNmehXjwkFhU1PC+zF1xurlKxDiEVqtlz55dbN686YSI5XYkUWJy1lQmZ02lyd/Im3te56UdL5BiTGFC5mRcSb2PmqPX67nppltoaKjnpZdeoKamhuTkZK64Yh6TJhmYNCl0sx4IwJYtcWxcOxVf1TSMRj0ebx2fZa7mncTHMMR7cJhsTBkxnbzpM0M31C0taDesQ7N/b1sHKA1qMIju7TcR62pAEAj27UdgzHjU5GQMmcnk/nImub9sKxxqbaX09a/Z86+n+ez3zciKSG16AZqJF9P/HBNXNazCuGU9ZIMyfBSNI0exWxCpqi7h/fdXs23bAdZvKOeZwD5U7S70CevIzE2gT76JFK2HnkELvZVkJilJGNCiOJwoWVnIWTnIGZk0a2TKm8soaymlvKWMxpZGlGBnq0kVQRWQVYXKlkqqy6v5xr2RltpmAv7DPxMkScJud5Ceng5Eb70VI8apziWXXM6rr/6H559/lssuuzLi+HRLBn2TC/hw/3tMyzm8SPDI/GW5/wDUtWvQbPqa4KAhqA4HnjvnI+7fx+znn+VvxUV8mZ7BxRdPYs0aiSVL47jttvMwnnkOug/ew7TgbrSTpnDjDVOoqxd47jkdra0wd26ASy9VaW6GFSvm4au9BkmChsyDbEj4lAbPlwQaa9nTtA/oOm3qtBXLAIZEM4aDW2nO60/wgIJFFx92vEbQYs7LYYqhAPd2PXopciQyqDMiNB+KFpq76CrYGQGB+HgLNTXVoUihKIb1Tk5WEjmoNqHxSRQ1H8AWDLXF7SqKKQht7b7bfh5UQ24f4URWU1IWcuOhBiOCoFJWVorNZgt7Lqoc+sKQvtlEky094uNlPVrktlaBVVVgMnYzVKqq0EVqRMcQgxHBE0TRhs5XFAQCga5F7LEQgKqqakaPHnfMn9ts4A8IHTnbLXvLMQ2YgeB3d3nM1qRM1O2dI8vtNz1h3vwjW3d/h9SNGKcOkydP5cILL+bFF58/aWtadPFc3CfUprXCU8GnRR/z8o5/0SvRxdn55x2V32y1JnDddTcBcODAfh577I+0tLQwefJUBg0aTHy8lSFDFIYMCf3u2+16yso07NkzgW+/ncSezSLFagULpQ/wW14mxSEys+9IJo8eS9z4iaFF/H40mzehXdtmqa+qSPv2odmxDYIyaDQEhg0nMHI0mExgMJB20RjSLhoTmt4qs3P5Dqpee4Pq18p53w+BlHRqehWSlJjI6BWfMLTFjdmsZ/qwAvy/vgnVZkNVVWpqavjqqzW8885nrH5jO03NfgJqA6quCL3DSGofBznxRWRUryO/LI7e74r0brUwAH2oV6cghMR0Rl/klDSU1DTUpCRkVaG6tapNUJdT1lJKY6vc8TvcHqnWCBp8fh/l3vIT9p7HiPFDMWfOXFauXMHvf/8Iv/zlbREt187KO5f7Vy9koGMIDuPhrTiOzF/2XnU1pnvvRM7viWoOFccqOT1ouXcRl+3YzsO/vJGsLd9QeP3NZGdruP9+PXPmBBg6cxb+GWegXbkC0+IFxGXncMu8C2kRzPz731qee05k9uwAZ58d5JxzQFFg//5Uvv32EhrLLkNuBaniv2HP47QVy6oKcVYtaERaqMdkNEW0+BFUCa0jkdriRoz6rLCtrjvmSHH4Aq1IgNFoxhBnCNPGo00fCeB0plFWVoba9hgvnMbUqXpUrR+fz8u+hn2kyqFE866K65xOhb0VAqa2e4NoBFZzSj66jYennZSUlIQtWhKE0F8qALGiDL/BEV0uZtuQxmYBc/gMjNAah52mGnWVW7sIVQh1L3Q6wyfodz6woAqIotBl1Dv0cqe0laJybOf1Qfy4a7GsSFrETu7MYpTCt2NUIIBMd1JJYpxqDBo0BKDjhvFk4zQ6mesK1WrurHXz+KY/E1QCTMmawfCUEUf9/mZn53D77XcRCARYvfoLnn/+nzQ1NQIqdruDgoL+9O/vQqu14HLpcLnaP/0SUdULqawU2LRF5oP31/LX4F+QBS8ObS6ze01j3KCROIa1+UUrCtKO7WjXfBkqEPT50K36HN0nH6PGxaGazASHDicweCiYTOgMEv0uKYBLQsVBtbXw9evl2D9dS8KWbexSFNxxFuryC2nYa2DoR6+SbaokwaEldfgIZk+ewuzZh+dWlpeX8dFHn7JixVfs2FDFmvoGVElBtOjQJsrEWYLY0s3Y0i3kWVoYofjos7uUjNVepNpaIGRQ1wNAVVGtCShprjZBnYqSkgo6HS2BFipayqj0HNNJNUaM055Jk6Zgtzu47757uPPO+ZhMXfdfAPjl0Ft58Ksl3D/24aM+g8amj+fxTX9ha/W3FNj64bnlNox/eJSWexcdNk7p3Ydfvvk+i268lttu/xXZk6aw9P6zef4FHatWabj+ej9Mnkpg8lTEvXswPvEXjIrCNXPm4u/Rk3fe0bB0qQajEaZNC1JQoJCbe+j79t3l4TMTTluxLAigMcShJDgRBX/YhiTtGCQzqk7E0KMHmrIaJEtCxDk6jDQrrVgBER+qMXxkWRRBVsBms7F165YOISvLXUtsCRA1IrKs0BxoJkMJbzeUkQE7VmkREtsqvtV2Qd61OPMZElA75fQqikBVVQUDBw4Ku1ZH7ZAggiRA2FuFEB2BYUVFFMMr3/h4lfIy0Lf9PZW7sArsjKIcXjGqorJz5w569+7aQaN9JEC1pxqdoo1crNfJ+SKgKBitWmQ5/PkcechAIBD+BkPoJMnLywgYkon6biFGjDD0SnJxe9JdBOQAKw5+yP1rFpIUl8x5PeeQdsRdrFarZfz4iYxvjwwDFRXlbN++jZUrV7Jz596jnt6YzRbS09NJTU3nV+enk5LyKzQaDd+W7uGl9a/x8vJKZI+F7OBU0qVB5OcNxDWqP3l5CjqtinhgP9o1XyLt24NQX4/u7TfQvf0mqsUMkoZg3wKCIwpRnCkkJcHUq1LgqrNR1bPZs0fgyw99WHd9S96Bz9DoGympF/miPIfA1gZsf3wcq95LQg8r1vPGoRven5SUVC699CIuvfSiw85x06aNrF27lZKSVsq2tLB3vcheHbwpbEHW1SIZmzAYFOIMIlaHlZ49XAzqNYThThepjTJSeRnaLz5HqigHnw+jIGBX1ZA9ycAZJ/Q97ozL5RpLyHlKA/Rxu91jT9riMX509OvXH7v9FhYvvpebbvolmZlZXY416yyc3+sCntv2D64o+NlRP79u4I3c98Xd3DL0NmwOB/4x49AvX4bviNxorVbL/D8/wcKF93CnVkv6fXdx9bgJ7BhzBgsX6jn33AAjRigouXl4br8LWlqIe+0V4v79InPjrZx7wUwa0lys+FjL22+HNKMoQnKySkN5+Cfap61YVhTAbEZMcyDU+xGEyIYbOkmHX5FJTkzGLxRh1CdFnIMISjAk4KSgAtrwRRtGI9RUg8lkpKa5GjOhKtBIjyqktqi4rMhIbefSlcZKS4OMuhzWJ+0NO+5I1MP+rOL1ejs67XVFhyOHLBOtu4PapneVNqP/cKSlwZ4NMvq2pzPVNJKgD3+H136+knTIi7W2to60tLSu9ySoHUJ3a/Vm8r3ZeCOch9jp16O91XU44auqoNFJNDU1YbFYEBCoqKggOTlyp0gA7ebNtCRkxLqK/Q+QkZHJZ599cpj4/KHQSlpm9pjFzB6zqPJU8fruVyltKWWAbSAze8wmTnNs20WnMwWnM6VLj+qmpkZKS0spKSnm009XUl5eRjAYRBAErMBwJII0Uiv9nW1SPd+WmLFXjCHx7fMQg1bAhV7vIr+fQu/eCnmmMuI2rEaz9duQ5/NXa9Cu/QpVrwONBiUljcDIUciu3uTni+Tn67DbJ1BSMoSvv5ZYv1bAULSLHmWrcSZ6SUxUaWr2su33HyO0vAEINNl7wMSx5EzOJj0jdI4zZpzBjBlndJxXRUUFmzdvZOvWb6mrS6O2VqK52YxO7YuuLAF30V6++uAr/qQ+j6BtQh8X+kySBInstBz65vZjqGsYrh69iaYc/HjhdrtXAatcLtc5wNqTuHSMHylOZwqLFz/Ib3/7IFOmTGPUqDFdjh3qHM5XZWvYUbud3kl9DvuZKIjcMeIe7l+zkMVjHoTJUzH+7mHEfXtRjuiIGhcXx/z5i1iyZAF3/OYenFu+of+zd/HosKG8tHcOH3yg56qrAqSnq2Ay4b30CgCE+jp0H7yHY/l/+CmgOFIIDhmKPyOHGjWZN1/5HxXLggAanZ5Es56tW7eRnueIOCcuDpo9IhWiB6NWimg1ByCIVlr8+zDLgZDwiyBkbDYo3gE6nZ7SxjLSgkkd++0KVRBQURAQEBQZRQ2lBnSV6qrTgU1JpMm7O+L+22m3hg4EAmg79hP+/FVA8bcpX1EkqERRsHaYIj/S3vdosrPhPa9E+23LHm0pDnPXd6jQ+VoKHf8WBCG8Lzc6/J7QF35l5V6y9FmURpTLRxPhnod4i4GSkmIMqUYSZSvl5aXYbMd23AihduQ64vWgGKOzKItxanPJJZfz1FNPotPpKSwMbzd5MrEb7Vw94DpUVeXb6s386evfoaoK03POYLBjaLdu1CyWeFyueFyuo4sJ2wkEAlRVVVJRUU55eRnrd69lQ+lc/EE/Rq2RDFMPij+xsXy5hM/nwGBIwWSaTVJSCkNcekYEvyarYj0a1Y+0fx9iSVHoxl2nQzWaYeoEdDm9KSw0UlgI0ANF6cGOHSIffSXRuK+WHP9a8oWNpNl8JOs307zqG6rf0vGN10BdfDZ7MsZjGtiDgn4qvXopOJ1Opk2beVjXsqamRrZu3crWrRuoqqokEDBQXz8UUXQhSYOIj89HEf1UedezYedXrPz278j+Wlb+/f1uv0cul+tpQtarFW63e0Cn12cCf+SQ3ePDXRziYuDo8F2MGCcAvV7PPffcx7PPPs2ePbu55JLLuxz78wE3cM+q37BozANHuZeZdRZuGPQLfrvuQe4euQDPzb/CvOAumhc/GBI9nceazcyfv5AHHljMddfdRPaSB9Fs3MDl7yzGGxfPMy9cTpmayuWXB0hLC32/qgmJ+OYeaicgVpSj2bQR0/q1mGtrmbynGOjaR/q0FctGIyiqFlEQ8HpbMFtTIs6xWFQqfEaK1AoMkjGqXF+tLhGPfzO13lpMaoQuJoTEss8roNPpaPTUUqCEF34dtOklpdlDUBe++QGE0hDUduEWhd+YqkJCnIF9xXvo5VPxmm0RI9L1KS7E2jcAqK1WSEgWulbwbYjIHQ4aknjInqkrjMbDvZz9Wg8p+vDpMe37brd1UtQgagTniQTDQEqK14X2VVpCTfpUYEPYOcciXBqGIECixURFRRm1Uj2uQA9KSoojtApV224qwB9QADHqJwUxTl0EQeDqq69j/vw7GDBgYMQnOCcbQRDobx9If/tAfLKPD/a/x9t738RhdHBuz5/gNEbK/48OrVZLWlp6h33kGRzKI670VPJ58SfsrNtBYtBPiuinp0ZPsLGKoqJvWbO9ktcrAtTWgizrEBURa3MpuWoV2fEacpP05FeVYZHBZjYhSZqQ48aIQvr2ddK3r0Ioy3gKNTVT2fiNyLZvFBIObCanYQ12QxV5um+YUf8Fvk90lH1oY4OcxY6UCVQl9sQSDwUFCgUFCnZ7PIWFow678QkGg+zevYtvv13L3r0voSgKDklFq0kjzvxzoN93vWz/AP4CPNf+gsvlEoHHgClAKbDO5XK97na7d7hcrsuAwcBvCX2n17vd7pajDxsjxolBEASuuupqvvjicxYtupeHHrr/mOMkUeKGQb/gTxt+x29G3H3Uz7Pis5mSNY1ntz7NVf2uxnPtDRgf+yOeX//mqLEWSzyLFj3Agw8u4bzz5jBg8FCCg4ciVFdz3X9eJFhWzat/OZstpkIuvChIfv7h392KMwV/pydKTe9vCXuOp61Y1ushEBCxmOIJCAHM5shtRc1m8NYKNOrNqNZGjJrI4jdOMtMsqWiqizCocRHFYny8SsAXiha2Br1YCJ/4DqFGJigBQIPnQBVS3siIc0CgPUMiWnE1yuZi1e5VZDToaE3uhSCEF5h16f0QDoQajOwuayVzgBX5gCfsHEWQOvKzT5QFmqqGosmqqoZ8rqJ4QmBMmETNrlcIBAIEKuvQp6aDGl4sC6qEX/a1/U/bf8JcbEGAicl9eHX3l+Sn9EKnGAkEghGEktBxQ7G+toSeueOgNbzfY4zTA0EQuO66m3j00YcYN24CkyZN+aG3dEz0kp6z8s7hrLxzqGgp57Vdy6j0VDLYMZQZOWdEPsB3xGF0MKfXXCD0u7y7fhefFa+kUqlA7CsxedIwCtPGYNYeetoiyyq7dzfz9dfVfLilnA92b4KDa/B6qgAFjXE1Rv1fMegVJI2K1ZlCyrARpAwbTp8+GUyY4ESSQi2vq6sF1m8RKVtbQtKOr3DWbCfZt4055R9jStSiyUqhqjiNdR8XslU3GFmjR5IgLy8koPPyNPTu3YfevQ89UlZVlYqKcrZu3cKuXX8H7ur2dXG73avaumt2ZgSwy+12HwBwuVwvA+cAO9xu9/PA822vLyQktmPEOOmMGTOOXr16c88993D++T+loODoG8as+Gz62Qbw1p43ODPv6OZjhWmjKWo6yOu7l3NO/vnI2TloV64gcIzPT51Ox4IFi3niicfYtm0rF154MdhstN5wMwSD/OS9d7hgzR18+ad+PJw4h5wCA2ecEST+GMZp1oTw2QmnrViOj1eR/Xr8Xi1aQSE5PrwFGkBcnIBGMRNAoEFqwmmKHMGNEyw0SUFMe/bij3eAFF6YGQxglM1UeSqRkdEGQykVQhhBF9QaUD01CFhp2FNN+nk5KEr4bnEqQocYjSZCLgjQPz6dFUX7+EIjk2+8HVgRflInD+Y1/p2c5bqe1UVfhJ0ia3WIgVDqRqVQi0mKnFbQWVIH1egt4CRJhG1baU1II1K6h5KUhkkDDQ0N1NSIDJmg5dtvwx+/lzebzQ1teeFK6P0Ll4YhCNDXmMWTJV/Sk15IEYob22ah1+ip8lSxrr6EM/sOZu3a/VHMi3E6kJmZxYIFi3n66b+ydeu3XHfdjRG9zX9InKYUrht4E6qqsrFyA79f/zAWs5EJzun0s/U/YesKgkDPxF4djVUCcoCvKzfw1OYn8QQ8mHUWxqSPZaB9MC6XBZfLAj/tgd0+vSOfOuBXqfp8J/4Va/DvLqbFo1JXIVH53zJK/vVXPpUaadIFELJS0OWkIrQVhVutVsznpSOnTcackk5dvYX9H21BXbMBXUMZA5ofY5As4092oktJoDHQj901hbzxRgbtpid2u0pBgUKfPjIpKaFmJVOmTD+elygd6HwXXUxIQB+G2+1eeDwXjRGju9jtdv74xz+yaNEDbN++lZ/85MKjxszKPZNH1z1Ega0fPay5R/38AtdFvLzjXyHBPGcupsULCBb0R3UcLWgFQeCGG25m1arPuO++e7jxxl/gdKaARoP/zLPhzLMZsX0b497/E7VrPWx6M53NKVNR8/MYMTJ046vTgdkSXkOcup/aEdDpQJR1NHq8xOk0UeXaGQwqsl9LgtaOrO6PaDUHEC85adYoNHn0GKxih/dfuH0ZlLi2ls+d99S1cGpMzEas3gRY8XuCpOSZaGxswGAIH/lWFKj2VGFSj12gcyRWg5HW+laarTImKVwe7SEEBQLBAM1iK4F6f9jOegCV2cMR9r0AwB7tQbKtkRszaFUtvoAXvF5EIXLXK71epblORWcS0O5005yQGdW5xFtNlJWV0uwJkpNDRLGcLqTwmXcPDZ4GdG155F3Z+XUmlAsvRGVqIQsSfcz5rCldhdcPWVla1q+PHCmPcXoxb97P2b17F7/97QPceee9p3wRpyAIDHEOY4hzGOYEDf9c+yLLdy0j1ZTK7Nyzj3LTON5oJS0jUwsZmRpqP9vkb+SLklU8uv4hFEUhxZzKxIxJ2GyH3Hy0OoG0KS6Y4up4TSwuQrvmSwS3nsYGqPGZqGqNJ7ChDikYQBFE9iSmsM2RytakJgThIxSlHI1GRh2sAnGg5pIYCOCsasRadRDbZ7sZ1LSMvtp4msxOWuOS2J84kE92DeHVV5OQpFDKn8EADz54Qi/T9yIx0YhGE7kwvjvY7ZGf8P4YiF0HWLRoPu+99x5/+tPD3HvvvYd1ugRYMuM+fvXer/jdjN8ds8j4Zvt1PP/N87xb+hqXP7AY4z33wB//2GXE6rzzZjNt2gR+97vfYbfbmTdv3qE17SNh/EhMQGZpKWd9+CGeLf+h6CmVPdUSPiGOap8Z16qbujyf01YsA+Rn9mXngY34lVYS9IkRx1ssKl6vgCDHYZSiyyHUCDp08Ylo663odFXtBrxdIgigUSS8wVDxmChGLoprTs5Cqq9D1oTaUIuSQGlpCQ5HmDzsNi22qWoj+YHIedHx8Sr+utBfSJno0iRUFdKlZDZUrAcB3O4dDB48NOyc1uQM2BHqFNgq+kjRWyPurac/g6+b9qJZu4Y6Rx45EcZnZsLaXQLJ7VWBGiliKoooqljNesrKSkJtz7WRvXCVtlzwVeWfMyQQetQa7glB++UURZBVmUgFlADNSVnoanbjCRgQY537/qfJz+/JpElTeeaZvzFv3s9/6O1EjUFrYE6vucxhLuUtZby9903KmktxGB3Mzj2bdEvGCd+DRRff4egBUNJUzOcln/Jm0at4PD76JBUwLmMiyYbDnWeUjEx8bZEtHZBWU0P2V6vRfFsJchA1zsDopAZ81SU0lTTRWA8HhBy2J42mKtmFioAgqOCspyH7IE1iEXv9xdQW74eSYsSKNeDxQ/WLJO+OI9fgwKyxoZHSac4YC8w6XpegBOj8QZ/R9tp3pq4ufEpdd+nKNeXHRuw6HLoGQ4eOwW7P4Prrb+KWW27tqF1o55o+N/Gbd+5mfuHCYwYQZqadyzt73+LBtU9y3blz0S56gNabbgm79g03/JqdO93ceusdpKamcsEFF5GY2Mn5TGuBWefDLEgi9A8eDw3LVoY97mktllNTcli5+TUGZeUiRej6BmC1gs8HLbXxJCdFjmC2o2q01DhtGPdHVzORGnSwp34Xfo8GgzGyYJINZpK9WjZ59hMvh6LJ5eWl9OnTtW+woIIgKTT46skLhu9cCOBwQO0mQAuSoG2vKQuLqkKW3kZxcxEqAZqbm6No/NFGZSWBKHLCAezYqW/di1BZid9sR5bDp2JkZcGKRpUEWUaWQSEaYSpgMhloajr0ISZJ0UVVvIFWDEroXJQwjiB6vYqnWkFFaeua5u9ybDs1zj5odv4bWUhH6fiwOLWjjjG+O4WFo6muruapp55k3ryfn/IR5iNJMaUyr/8VU/HHAAAgAElEQVS1AEcJ51m5Z5Fhie4pz/cl3ZLBRb0vwW63UFHZwLaarSzb+RK1rbVoJS0jUgoZmTrqqIiVmpyMf9aZ+Ge1FRo2N6P9ej2GuvUY7AoOp0Suw8sk5SPEqn+BqqKYrFSkDWe7aRj7K/pTWSki64FckHNDAZKUZB9ZTZ9h2L+CpsYDlDd+SeOBz/geYvlIK6F1QH5bLnMZcBHw02NNjBHjVCIrK5uFC5fy6KMPMX78RCZMmNTxs3RLBlOzp3fpvwyhlI3Piz/lt+Uf8JvMPHRvvRFKrwhDr14u7rtvCSUlxTz33D9oaWnhzDPPZsCALvpKGI0ovcI/BT+txbKqgkWThCr4MUQhzCQJ/H4VT2uQ5B7RfUkpioBe1FEW8JKrjy51waIaadUYaamPIy2zPVoYJmooCPTRpPNc6ZdcqIQeO9bXN5CUFN6f1yAZqPPWE3I1Db9Gbi7sqwXZIeMNgjlOwecLfw0EAVCV0Ce2qo2+YE8Q0K5dTX1a15ZSnVEMSdDSBGKo2E2McOOTkABBVUaSJOqqgyRmiETjAqfRapBVOlVERnD2EFWE9gK8tvSLcAI7PR1q3TAyewyz9YP40rgLqA6/KaMRSVYREJGFyN0eY5z+nHnm2axe/QUPP7yU22+/K+qbtlONzsK5oqWct/e9SWlTCXajnVm5Z5FpidIJ6HsiCiL9bP07cqq9QS/rK9byf5v+hC/oIyEukXHp4ymw9T/aLtRsJjB+IoF2P+xgEM32rWi+Wh36glEBvRZH3U5Sd64CnxcEEdnVm8CwESgZmSiqQEWFSFHRJIqzplBcLNLaCsn+su90Pi6X60VgIpDscrkOAve53e5/uFyum4EPOGQdt/07LRAjxknGYDAwf/5CXn99OQ88sJibbrqF+PiQbhmVNoZddTv5ouRzxqSPO+b8cRkTsOgs3ONfzoL1FnRbsgn2Hxhx3fT0DG655Vb8fj9vvfU6y5e/Qo8euYwZM468vPzDghWKJfxT8NNcLAtYTTasyXqMmujSKpxJJuqVYvKOVQ55DEQRDKKBqmqZMzOimyOIEhoVpDod1rHxbZIsXORTIENKItXkxF4TelygKMpROT6dUQXIjc+ntzGboK6lY05XmEwhe9Kc+BxSqhVsw8Hddefm0K4ECCoqanMziiYuerGsqtDSgqLTR9X2t6TnBKS1j0FvgdbGeqypkR/rqqioKmwoLaPf6MG0bg//RFJV1e/USlpV2vYfxZOLzEyoqlVQs0S033xDWY/JwFsR5wUVBb/cSpzS/rQjCj/rGKc1o0aNITnZxoIFd3H33fed9jmOTlMKP+t3DQAVngre3fsWJc3FJBuSmdXjLLLijzR3OHHEaeIYmz6esenjAajz1rKq5DPe3vsGKip2g4PR6ePondTnaPGs0RDsP/DQF7GqIhYdRLt2DfhDzjiq2QyBALqP3kesKAdVxZSQRObQ4QRnDQwZ+gMQXTOiI3G73Rd38fq7wLvf6aAxYvzACILAuefOYezYCfzhD49SWDi6oxnQZX2vZOmaRWTFZ3d5kz3IMYRUUxrzg49y1RtP4DL/5qiGJV2h0+k4//wLOP/8CygqOsjq1V+wbNlLIUvdhEQyMzPRtejoPSm/y2Oc1mLZYlGxJsZRMKAg6seZqaZUDnp2I4mRc5wBEhJUGrx6WhtasfSJj6Zmi1ZTEj38WpI9foTMDNo9K7pCUUBRBXKseUhC9G+JRWehsFTig7RQukakiKwqCKRZ0rFuh549I4vljv25v6U6bQh5UV5jRVVAkhACnToAhiMuDkkQ8TQ3U3VwD2PnXRJxikbVoKoyGyni+j7X8s7OiohzRMSQDO0Q/eH3Vp3WD6ViGbIS7KRfuxayyclQFNAgigJBrw/VGNk2EAAVLi24ko2+ZUe1FI7xv0uvXi5uueU2Fi++l/nz78Jiie7J1amO0+jkyn7zgJCX8rv73qKo8SDJBhuzcs8kOz7npO4nMS6Js/LO5ay8c4GQmF9dsoo3di+PLJ4FASUrG1/WIbEvNNSjXb8WqehgW9tOLbLTiVRahG7VpyFRLYgE+xbAzy47macaI8Ypj81m4777lvD++++yaNG93HjjLdhsNm4fcRcLvriLu0bcS0LcsfWZ05TC/eMe4RnLE3z88s+58oq/o0/L6db6mZlZh7Xmbmiop7i4mI2frAs777QWy6mpKsO0A+jOU8zhBXYCpduijpKaTFDdYkL1NyKIKdGJZWsK5toDxPkU1IQEfD4fOl3Xl9poVPHVQJIpsv1dOwGNEcFbi7ayihbnxKjmCO3nrHYKfkRAIwqMJAev6ScIwhtRzdEi0epvpbG2FWtqXlRzcjISWL1vL3JEX+I2VAU1KCOLQYzayOMVRUBq08bR6HeARmdPhu9PYnTaWKpYQyAQiOiGEeomKFJTCSn9VCorIy+mEdufPajs37+PtLQTXzAV49TA4XCwePGD/POff8ViSeKiiy457fKYw+EwOjpyEas8Vby77y0ONh4gyZDMrB5nkmM9mQ2hQziNTs7tOQeYA3QSz3teA1XFbnQwOm0crqTex+zyqloT8E+Zjr/dGs7vR7N5E9p1a0NpGoCcnRPROSlGjB8zM2acQWHhKP7v//5M374FnHPO+dw9cgFL1yxi4eilXX6vi4LI1YNv5EDaZB75x8UUnvVrphX85Dvvw2pNwGpNIK4lfN3TaS2WRREs3fw8SkhQSWuJ3Bq7Hb0edA2JJAWCqFGmbqiiRKomCZ0K6OOorq7Cau06H8ZqhaaDApgi9jzpoC6jAOngC+ByoSASjU9Zq9YMzWUgRHceGo2KN60HWduLMQ6MrlgPoLc1j0/kXdQUBRl19RVRzbElJ7J3exOWlOhs05qdA5C3bgrrTtEZSVIBAY+/hVD/wyiutSShl+LINKZSJYqUl5fhcIQvcGzPhCkphT4XQEVF5PdFQe2IKO/cufOUao8c48QTahd7D2+//RHz59/B3Lk/ZeDAwT/0to47dqOdywuuAqC6tZp3973FC9v+SWJcEtNzZnZ4LJ9sDonnEBUt5XxZuorXd7+KiorD6AwrntHpCA4bQXBYm+2xqiLt3Y3m6+53CI0R48eE1ZrA3Xcv4PPPP2XBgru44YZfcOuwO7h/zX0sHL0UndS1EUO2sw8Lrn+Hz/5wNfdWrWHe4Bu/1823OS28mDytxTKATtTibe+yFgV6PWhMzaSboys+y81VOejuS19xO2jC28a1o2j04PMiqAHQSNRX1mM2dy1Qs7NV6j9VwXGovUik4FKzvQe6osaoxrZT1ncK2hXXUtvr11GNt9thb1Nf9p11BvJaIeoIvmnQGKp6egms3xBVlFhRQNUIlMo2kpJqoloj3TaDXTvfJs4afS6kosq4691MbW1vrhDlnck3G6lJK6Bp725yc7vOaYJQarOqqgS8obSMSFFCWRaw6Y1Ul4WKgVpbPSQnf7dcx+OJy+USgCVAPLCurUtYjBPIiBEjGTp0GP/+94u89dYbXHbZlWRlnbxc35OJzWDjsr5XAlDTWsOHB97jP+6X0Et6xmVMZJhzeFQORycCpymF83oeilR1Fs8QSusYkVJIf/vAY3v1CwJyXk/kvMge8zFixIBx4yYwZMgwHn/8z2RkZHLNGdezdM0i7hu95Ng3qG2o1gQmXP8Yk37/AH8R/kWzUeLKgquxG7uf0ibouq4Rg+8pll0uVyLwbyAb2A/MdbvdDV2MFYH1QLHb7Q7v+9EN4vVWoouTHqKfrT96KfyF6Th+PFgcRpL9bYUdUdBitCE0fIMgB1Et8RQXr2H48MIux6emwvZmAUVRUaPxdIM2hayAGur2HK64rx1ZG4emrpb63EFEIxTT02Hv3nQqamoQxfyoUldUVaBnz548tfGvJErd+KIfVkjlehmDri6q4UnaDPZUFuPpFbKhieaGoUCbydsVX6I1z2x7JfIkVZXR7tlNg2MuVG1h9OhjV+seGt/uXx3d+yhJKukJVqo+/pCS7MmEHKJOCc4h5OVaTahbWIyTgCRJXHzxZTQ3N/PSS89TUVHB3Lk/pVcvV+TJpynJhmQu6h2qU2gNtvJ58Sc8sm4pqgpDnMOYkDkpKrejE8WR4rm6tZq1ZWv48MD7yGoQg8bIUOdwhjqHR5USFiNGjKMxmUzcfvtdrFv3FX9/5Akmz53GI2uXcseI+WGDToozBWXhw9z22wepmDyGp7c/h6zKXFEw7yjf9XBECmx938jyncBHbrf7EZfLdQdwV9trx+IWYBt0W9sed6IVyhASYUajQH2vYWCIzqUgqDchtLYiKipoNDQ1NZOUlNTleK0W5FDlWfd8wxSVQABELZSWlpKYGLkBiGfGLNrjNZHEb0oKKEoWFRUrEIToUkQUBVyuPiR/nInFFF3ubftxK5VtTIyP/jFKYNBgAh3NaMJfN4dDJaWkP2rlK5RPCAleQYh8QgISCBKyqEMCtBGa0vh1JkRPFajtX5rh00SSklQMxXb27dmBd/DVCOrxFcsul+tp4Eygwu12D+j0+kzgjxyyoXr4yKnAF263++8ul2sZEN6xPcZxxWw2c8011+P1elm27GVeeukFpk+fSWHh6P+pnOYjMWgMTM85g+k5Z6CoChsq1vH4pj/jDXrJteYxLWcmNkP0tR0nAltboeKs3JBXc0ughQ0V6/jb5sdpDXqQBA397QMZmVqInVjecowY3WH48JEMGDCIp576KzV1NdzvXcDd4xaGf9JkMNBy7yJs/3yGO5R4ii86l2e3PoVW1HJ536u6LBjszIkWy+cAE9r+/E/gE44hll0uVwYhd/alQHQ5AKcxgiSCHIr4RosKSF4PQV0onzrSGxf6scCBfSoFc1X27t1NTk74FAEAKYJ3c2e0WjAajfjbLJMUJbINnCSpaLVavBW59OoV3c2FKIY8JjxyA2mJw6Kao6qQlJnGvrJaGhoaiIsLH3nq2xfWNU1hTumfCOo1RJ2CocggghTl+PKcEbDjdyjykPadhh0/YABUrjDS4g81MDkBTfz+AfwFeK79hbanPI8BU4BSYJ3L5Xrd7XbvcLlclwGDgY1Aa9uUyG98jBNCXFwcl112JbIs89FHH7B48QJ69Mjl/PMvwBzlk67TFVEQGZ4ykuEpIwHYU7+LV3a+TG1rLRZ9PBMzJzPJNvoH3iWYtCbGZ0xkfMZEAAJygC3V3/Darle5M/PWH3ZzMWKchuj1em688ReUlpbwyGMPcvGqn/DM7S9g0oVxmBIEvFfOQ7PuK7If+gO33X4n5VIrf9v8BAatkUv6XEZSXNf6xxKhAO77imWH2+2uAHC73eUul6uryrk/ALcDkUOfpyD19QJZWd3TC0pGJl7j7ugnqCBWVNLkGNn2QmSxrJE0FNf5GZULmzZVMmrUmKiWatfh0aRVhLI7QucuSZH/uhgMKtXV4PfLUTtuABi0RrKGDeXMM8+Jek5m3xzWr93Ehg1rGTQofEGUzQYtfh3yhZdw6P40mgidQEWJF/sglaqqyKP9Vgf6oA+NFLpRiJQeY7PBFlsvpK+X4z8B9sput3tVW9evzowAdrnd7gMALpfrZUI3vjvacpOfd7lcBuAvLpdrHPDp8d9ZjO4gSRIzZpzBjBlnsGfPLp544i+oqsr5519Afv6PIzc2L6EneQmhc23w1fNJ0ces+PgdWlv9DHIMZVzGBMzaH/4GQitpGeIcxhBndDf+MWLEODZpaen88YHHeO/Tt5l17VQWXb+UiSMnh50THD4SOTcf44NLSLv4cn4z4m7Kmkt5cfsL1HvryEvI54wes4+KNofrawFRiGWXy/Uh0NkCQCAULpt/jOFHqS+XyzWb0CPgTS6XayKnYS/fMWPkbrluCAIEzQn4DfEoihKVKA1qDQhlxdSNaM9NjHyZrAMG4i7tzZi2nOVIKQKd9weg0URXQCMIUtQRz8JCWLOmfY3oJqkqTM+cwX+VJ6JbhJCI1+o0mHFSX99Aenp65EkAOh2yDB6PB40mfOhflgUyUp1s+KaIMdfAO+9Et4TgC+Bvs42SpMjvY132YJTk6W1rdr9xyncgHSjq9P/FhAR0B263uxW4+mRsJkb3yMvrye2330VLSwvLly/j5Zf/hdPp5Morr476M+B0x6pP4Jz88zvaXW+s3MBTm5/EE/DgMDqYkj2dHtboGhbEiBHj1GbmhNmMLhzHzx66lLfefJ3bb74bp7NrZyo1OZmWJQ8R9/yz6N/6L2nzruOmwbcAsKtuJy9sf45mf8ggIceaiyuxNzajHbu9oMtjRhTLbrd7Wlc/c7lcFS6Xy+l2uytcLlcKUHmMYWOAs10u1yzAAFhcLtdzbrf78khrJyYaoxZ0nTne3bDsXRRWdrVOz55QK+Zgy8zH52vAajVE3JO/3xj0K5chJSVit4PVGtcx51hz4+Oh/4iprHvmIHa7hYQEY8Q1Qs53cWg0Zux2iI8/fF9drbN/v5bZs81s3RoXcQ27HTZuBINBj9Uqdjm+8+sWC6SlwU/S7+nyWh9JQgL8dPzP2fzCC8THS1GtY7VCMBgHmGlq2k///n3Cnk9iIgybczOPPrKOi7MtxMd3ff7tr8fHg0SQ+lFzsNu1xMdH974oZhtgRlVNp3U3t1N576fy3qD7+7PbLfz61zcDIcvBBx5YwMKFC0lOTqa0tBRBEHj88cdZvHgxotiNnLDjsLeTidNhZaZjMjP7hSJOpU2lvLvrXV4/8B90ko7x2eMZmzUWrfTjuJGIEeN/kXh9PC/Nf5Uln97HI39dSi+niyuvvLrriLAk4b1yHkJDPYZ/PAXBIN5Lr6BnSq8Om0pVVdnXuJfddTtZVfo5Q3K/h1iOwBvAlcDDwBXA60cOcLvddwN3A7hcrgnArdEIZYC6Ok+3N2S3W6iqaur2vOO5jsUC7/3XT+GwnqxY8Tkejyfinso1STTp0+lpbKKqChoavFRVNXW5jscjAImUl39OVVUTDQ2tEddobBQAL9BMaamfxsZDc7pap7FRYO9eLw5HE2vWeKO6tvX1AhZLDqNG5R1z/JFrNTYKVFaqNDUJVFVFF41ubAyN9Xo9NDbqolqnoUGgtdWLxdLEunWbmDx5WtjzaWwUUFUzNXVVVFU10dh47PPvvE5jo4A0YQpyq4+qKm9U70tDg0Aw6EWjaUZVfWHHHyfRUgJ07ima0fba9+Zk/O59F07W58J35fvuLzExlV//+i6WLHmQuro6nE4nlZWVXHjhT7nmmuuQJInrrrvpsM5VJ2tvJ5Jj7U2LhbMz50Im+GQfq0u/4K5t9xJUguQl5DM5axoOY/Re+993fycDl8uVCfwZqCGUYnVkwW6MGKc9WknLoklLeTLp/9DW63jwwSX06uXiggsu6vKpmmpNwPPL2xDq64h74TnEhnr8EyYRGDUGQZLIteaRa81jgH1Q2LW/r1h+GPiPy+X6GXAAmAvgcrlSgb+73e4zv+fxT0uys+HtOpWhgxNY9qkHSYoiqiOK7Nb15adtaW6RCt4HD1b55httR3pENAXyshzyShYEKCo6QFpaWuRJCMhyqNgv2gwaQYCcnKFYrdEJ34wMlV27QvuLNnWjcypwNIWHALIMe/fCFVfA2rX+iB7QeXkqO3Z0z6AktI7aMScaSz+A4mKYPl2NugV5NxE4/M1bB+S35TKXARcBPz0hK8c4aVgs8cyfvxBVVQ8rEB4+fCStra08//w/KCsrY/78hUjdaXt6GqOX9EzMnMzEzFDUeU/9Ll7btYzq1mrMWjMTMyfT3z4wrJfraUJ/YJnb7X7R5XK99ENvJkaME4UgCFw/6CZe2flv0s9PZ4A4iKVLF9GzZy8uuOAidLpjNzJRExJpvekWCATQfv4pxoeXggByXk+C/QYgpIc3avteYtntdtcCU4/xehkhu6ojX/+UH0GxkCBAn7GJCI7QGxttIZ1f0ncUxUWakpkJ69YJRKnFgJDrRLvw3bZtOxMnToo4R5ZD5+PxeCI6TrSjqqH20tEK36FD4fXXhbYue9Hj8YBGE72YFUWorW2/dpHH9+sHb74pdNzsRJNPrCgC7U+8A4EAYhS9tVUVysqgd2/Ytev4pvS7XK4XgYlAssvlOgjc53a7/+FyuW4GPuCQddz247pwjB+MYznpGAwGrr32BnbudHPvvXdy4423kJ7+42ur3rlIsMnfyCdFK3ln35uoKgywD2Ji5iTMuh8u5eR7WD2uAV5pC1zFGgjF+J/nJ70uZFPl17y88wVuvfMOyvaW8dBD95OSksJFF11CfHwXfhJaLYHJUwlMngqKgrR/L5otmzH++xN4/B9drnfad/A7VZk8LfSF1dTU+J2q1VU1umhptOMAjEaF1avh5z9XWbfOF5X1VLu/8vr1XzFgwICI4w/tK+qhaLUQDArExXVPLK9cCfn5KsFg94viFCXyWlptW3fBtkYx0biBiGLouKoKO3ZsJy8vsp0fgCCInIjaLLfbfXEXr78LvHv8V4xxKtOrl4t77lnIo48+xMSJkxk3bsL3zmc+XbHo4jkr7xzOyjsHRVXYXLWJp7f8jeZAMzaDjUmZU+mZ2Otk+1p/F6vHIUAtsKDN/WYZISvXGDH+pxnkGEIPay6Prn+Yc/LOY8GCxRQXF/G3vz2BLMvMmTM3vP4SReTcfOTcfPwDe4VdKyaWTzAOhxOnM6Xb88QoWr0qyqGoqixHFs2TJsGzz+o6otLRkJamEAxCdXUN48dHjkRDyD4uPb17wnfdOg1LlvijHj90qMpLL2m5/fYLurWOTte9x8+C0P00jHb27NnF9OlnRDVWlk+Ab1yMGMfAZDKxYMFiPvzwPR566H4kSWLChMmMGDHyRyucRUFkkGMIgxwhf/QqTxUriz5i2c6XkQSRIc5hjEkfj0kbxuf1OPA9rB4LgIUul+sSYN8J3WSMGKcQVn0Ci0c/wD+3PsNXZWu4esDPue22O2lubuaNN17jpZdeIC0tjbPPPh97GAcBIcJnX0wsn2CGDBlKWlpkW7N+/RS+/FJAlmUkSYoydUPosCaLJuppNILB0D2/6LFjoaQkCBw7D+hYzJ7drSUAWLDAT4QU4sPo0SOUhtEdq6zupKy0090mIUajyrZtUFioUl4uR8yLjhHjh0AQBKZPP4Pp08/A5/Px2WcrOwnnSYwYUfijFc4AdqOdua5QGn9QCfJ1xQb+9s3jtAZbsRvtTMmaRm5CdE+NjgPRWD1uBboXOYgR438EQRC4st889jbsYcnqBUzLnsmEzElcfPFlAJSUFPPKK/+mtrYGm83G+PGT6N27z2FPjeKk8GmmMbF8golGKEOow9y55yZSUVFOamoaqhpZ2QWDUFDQPTV37rntzTKiF82iKEYl3r8P1u/Qrub++wPdXEPF6xUJBKKfF22b73YmToRnnpG45Rb473+jm2g0qrS2tr8vJ/Y6x4hxJHq9nmnTZjJt2kz8fn+HcBZFkfHjJ3LmmdN/6C3+oGhEDSNSRzIiNdQwqsJTwcqDH/HyjhcRRZHhzhGMTh+HQRNdTcepwne1Zg3HqWwxeDKJXYcf5hrY7YMYkfd/LN++nN9uWsKvCn9FqiUVu70Pgwb1AaCyspKPPvqIjz56u2OeTqcjQRS5aVDXqaYxsXwK4XL1ZceObVgs8V1WdHbm4osVXnmle2u0i7HuRI0cDgfbtm3t3kKnINOmQUpKHjt2bI+6+UdTk4jT2Z28cFAUDYGAJ+obklmzQnZ7oSLK8F2EYsQ4keh0OqZOncHUqTPw+/18/vknLFiwAK83wLhxEyksHP2jcdLoCqfRyUW9LwFCUef15Wt5fNOf8QV9OE0pTMmaRo61x/Fc8oRYPX4Xa9ZwnMoWgyeT2HX44a/BePt0hlhH8adV/4dZa+aSPpd3FO4KgoFp085i2rSzOsYHAgG2r/4i7DFjYvkUwuFw8sUXq9i1azv5+eGTzY8kGtcFAKPRRF1dHd1ppDhhwmTS0jK7tZ9Tld69+/DWW29ElbYCcOWVMq+9FhIH0eYuP/xwHzZv3hT1GgA6ncDKlR8zZsz4qOfEiHEi0el0TJkynYsumkNJSQ2rVn3Kww8vRRQFxo6dwKhRY370wlkjaihMG01h2mgAyppL+fjgR7y4/Xl0ko6HZy39LoeNWT3GiPE9Mess3DrsDg42HuDxTX9BK2q5uM9lOE1H15BptVqcEax0Y2L5FEKSJCRJ4MCBYmbP7p5FdbSP70eOLOSrr1Z3u2itZ8/uO3qcimj/v717j66qPPM4/j2QYGy4I8jNhIvhMSBELrKQioWgVVtEtNVqWa3X6vKC1s7SqtMpts4ar+2ore1oVbzU2noXOqWLsmwVnHEEFWGKPPUuQgGRAgMSDeTMH3sHQshJzj73nPw+f53s7LOf57w5Z583e7/v+5SWJjUZsiWxJNdiraoawRtvrEh6jWWAeLyBurpd9OrVq+2dRXKsS5cu1NaeQG3tCdTX17NkyQvcemvQEWzsOJeU6OtkQNeBzB4Z1NxqSGIoXXNa6lEksyq6V3LNxOv5R90WfvPmr9n22Va+MmwGY/oetf/66t2yuM6yZF6wVNnupIZhNJVs57dPnz7s3LkjqdU2ilnUMdibNm2iW7fszYQfOnQYS5e+mLXji2RKaWkptbXHU1t7PPX19Sxd+iK33fZvAEyYMJHJk6dQXp7dVSPag1QKnWipR5Hs6FXWm8vGXkHd7joWf7CIhe/9HoAB5YOo7D6Ekk9LOZLEFwXVWS4wsVjyVd8guUIZLT8vtaurxWDVqje48MKLIz3n5Zdf4vjjT0x6/4aG3ZEmBk6YMJElS4q+Xo8UmdLSUqZNm860adPZvXs3y5cv4957f8GuXbvo2bMXxx03lVGjjsz1WsUiIi0qKyljxvCZzBg+k4Z4A5s+3cgH2z/g1U+WcTqJl/JSZ7kARelk7fsSSv7LKB5Pfe3gYnDBBRdx2GEVbe8Y2rNnD/F4PNIycPF4tEmUAFdddXWk/UUKSUlJCdNV2QIAAA/KSURBVJMmHcOkSccAsGXLJ7z44l9YsOAZ4nEwO4IpU6bSr1+/PGcqIhLc/elfPoD+5QPoVt/66h3qLBegaJ2sGHV1dZHGC37++ed0795xl7apqGi+5n/bog7biMU6RbpDIFJsevfuw6xZX2PWrK8Rj8dZs+ZNnnvuKTZv/phYrBM1NWOZNm06ZWVl+U5VRDq4Hj17tvp7dZYLTENDPFLHLBaL8dJLS5g4cVLSz9m6dQtnnPGNVNLrkIYMGcLSpUsiPWfTpg3U1h6fpYxE2pdYLEZ19Uiqq0cCwd2aFSte4447bqehoYEBAwYyYcJEqqtHaqKgiORcaUnrBc50ViowsViMhoZo45C3bdvKgAEDkt7/0kuviJpWhzZhwkR27doV6TmXX/7dLGUj0v517tyZ8eOPZvz4owFYv34dr766jIULf09Dwx46depMdfUoxo+fkHRhJxGRVMXaGMqqznKBCSr3JT+guLS0M3V1n2UvIQFgypQv5TsFkaI1cOAgBg4cxCmnzAKCIgFr1qxm0aI/smHDegC6devB2LHjqKkZq9U2RCSj2pqErM5ygRkx4giiDFk+4YST+fGPf8hZZ83OXlIiIjlUWlrK6NE1jB5ds3fbtm1bef3117j//nv49NOdAIwadQRVVUdSVTWiwxdIEZHUdS3t2urv1VkuMGPG1LS9UxPl5eXMmnValrIRESkMPXr0ZOrUWqZOrQWCSbc7dmxm8eIXWLDg2b3LYVZUVDJ6dA1mR0Rer15EOqayktYnGquzXASOOebYfKcgIpJTsViMYcOGcdppffdui8fjrF37IStXvsGiRQupr68H4vTvP5AxY2qorh7FwQcfnL+kRaRdUmdZRESKQiwWo6KikoqKSmbMmAkEHeiNGzewcuUK7rnnburq6gA46KCDqKoyRo4cSWXlUA3jEJGE1FkWkQOY2bHAbIJzRLW76/aFtEuxWIz+/QfQv/8Avvzlk/dur6ur4623nGXLXuHJJx/fuy56z549qa4eRXX1qHZTQMXMqoEbgM3A8+7+VH4zEikuaXWWzawX8DugEngfONPdt7WwXw/gPuBIoAE4393/J53YIpI97r4UWGpmpwKv5DsfkUwrKys7YBIhBJUH16x5kwULnuHjjzfRuDpReXlXhg8/nKqqEVRWDim08dAnA3e5+0tm9hygzrJIBqV7ZflaYLG732pm3weuC7c1dyfwB3c/w8xKgOTrBotIyszsfmAGsNHdxzTZfhJwB9AJuN/db0lwiG8C52c9UZEC0bt3HyZPPpbJk/e/mbJjx//xzjtvs3LlCubPfyYcDx1cuR44cBBVVSMYPryKQw45pM1lqBJJ4/P6CPDD8J/b3ikFF5GE0u0snwo0LkD7EPAXmnWWzaw7MMXdzwVw993A9jTjikhy5gE/Ax5u3GBmnYCfA9OB9cAyM3vO3deY2beAscBtBOeHre6+M/dpixSWrl27UVMzlpqasfttb2hoYP36dbz99lvMn/80H3/8MbFYjNLSUm666caoYVL+vLr7nHBfXVUWybB0O8v93H0jgLtvMLOWBngNBTab2TygBlgOXOnu0UqiiUhk7r7UzCqbbZ4IvOXuHwCY2W8J/vFd4+6PEFylwsxuIPjyFpEEOnXqxODBhzF48GF7l7VLVaqfVzOrNLN7CO7a3pZWEiJygDY7y2b2J+DQJptiQBz4QQu7xxPEGAdc5u7LzewOgqvPc9uK3bdvt5TuZfXt2y2VpylOjuLkMlaxxcmQQcDaJj9/RPCFvB93vyHicWOF3A6FnBsUdn7KLa/a/LyGHemLoxw01e/XNo6Z6UO2S2qH4muDNjvL7n5Cot+Z2UYzO9TdN5pZf2BTC7t9BKx19+Xhz08C308pWxERERGRHIpQWLlF84Fzw8fnAM813yEcprHWzEaEm6YDq9OMKyKpWwdUNPl5cLhNRAqPPq8ieZbumOVbgMfN7HzgA+BMADMbAPzK3WeE+10BPGpmpcC7wHlpxhWR5MVoXP8qsAw4PBwb+XfgLODsfCQmIgfQ51WkwMTi8ZaGGYtIMTCz3wBTgT7ARmCuu88zs5PZfymqm/OXpYiAPq8ihUqdZRERERGRBNIdsywiIiIiUrTUWRYRERERSSDdCX45Z2Y9gPuAI4EGglK8fwN+B1QC7wNnuvu2cP/rwn12ExRDWZRknKuAC8IYqwgmJZZnIk5LJU3NrFfUY5vZOOBBoIygnPh3k4hzK3AK8BnwDnCeu2/PdJwmv/sngkXyD3H3LdmIY2ZzgEvD4/2nu1+bTpxW2q4G+I/wefXApY1LIqbxmgYTVOs6lOC99it3vysb74dsiVA6OydSadM85NiJoEDTR+4+s1Byi3p+zUN+kc7LWc4lI+dxESl87fHK8p0EHYFqgoqAawiKnCx2dwOeB64DMLORBCt0VAMnA78wszYXYjezgcAcYFx4EiwhmH2cqTjzgBObbUvl2L8ELnD3EcAIM2t+zJbiLAJGuftRwFtZjNPYaTmBYKWUxm3VmYxjZlMJOv+j3X00cHsG4iR6TbcSTLgZS1BU57YwVjpttxv4nruPAo4BLjOzI8jO+yHjmpTiPREYBZwd5p9Pkdo0T65k/yU0CyW3pM+vuRb1vJwDmTqPFyUz+4KZPWhm95jZN/OdT76Y2VAzu8/MHs93LvlkZqea2b1m9piZJazfUajaVWfZzLoDU9x9HoC77w7/az8VeCjc7SFgVvh4JvDbcL/3CTqHB1QqS6AzUG5mJcDBBOtaZiSOuy8F/tFsc6Rjh0Vgurn7snC/h5s8J2Ecd1/s7g3hjy8TrNmZ8TihfweubuF1ZjLOJcDN7r473GdzunFaidUA9Agf92TfWqfptN0Gd18RPt4BvEnwN8n4+yFL9pbidfd6oLEUb96k0KY5Ff4T+RWCK7iN8p5bCufXfIhyXs6qTJzHc5FnHp0OPOHuFxO8/g7J3d9z9wvznUe+uftz7n4RwXf2mfnOJ6p21VkGhgKbzWyemb0W/pfyBeDQsPgJ7r4B6Bfu37xM6LpwW6vcfT3wE+DD8Dnb3H1xpuM00y/isQcRVEds9FEKMc8H/pCNOGY2k6By46pmv8r06xkBHGdmL5vZn81sfJbiAFwF3G5mHxJcZW68gpWRWGY2BDiK4J+YqO+1TLwfUtFSKd5cxE1Kkm2aa43/RDZdiqgQcot6fs2pFM7L+RD1PN5umNn9YdXelc22n2Rma8zsb2bWtDrvYPa95j05SzTLUmiHopRGO/wAuDs3WWZOe+sslwDjgLvdfRywk+C2V/P179JaD8/MehJcIagEBhJcyZid6ThtyOqafmb2z0C9uz+WhWMfDFxPMFQh20qAXu4+CbgGeCKLsS4hGGtYQdBxfiBTBzazrgSl4K8Mr4bm8r1WlAqxTc3sqwRjXFewf+GJ5vLx987J+TVVBXJejqqQcklXS8PgWhuGtZZ9dy6LachJ1HZoVExtACm0g5ndTDDMa0UuE82E9tZZ/ojgauXy8OenCE7uG83sUIDwdvSm8PfrgMOaPD/ZMqHHA++6+xZ33wM8A0zOQpymoh475Zhmdi7BbeCm48gyGWc4MAR4w8zeC5/zmpn1I3Hp1lRfz1rgaYBwCMIeM+uThTgA57j7s2GsJ4Gjw+1ptV14S/lJ4BF3bywZn7P3Q5oKshRvxDbNpS8CM83sXeAxoNbMHgE2FEBuUc+vuRb1vJwP2fyOyKsEw05aG4b1DPB1M7sbWJC7TLMrajuYWW8z+yVwVDFdcU6hHeYA0wneExflNNkMaFed5fD21lozGxFumg78FZgPnBtuOwdo/HKcD5xlZl3MbChwOPBKEqE+BCaZWVk4CWM6wWScTMZpXtI00rHDW3zbzGximOO3mzwnYRwLVi64Gpjp7p81i5+ROO7+v+7e392HuftQgi/hse6+KYzzjUy9HuBZoDZ8bSOALu7+SQbitBRrnZl9KYw1nWDcYSba7gFgtbvf2WRbtt4Pmba3FK+ZdSEoxTs/B3HbEqVNc8bdr3f3CncfRtBWz7v7twg6E/nOLer5NdeinpdzIa3zeK6SzKKEw7Dc/VN3P9/dL8vGHcwC01o7bHH3S9y9yvO8UlAOtNYOP3P3o939Une/Ny/ZpaHdLR0HXAE8amalwLsESwd1Bh43s/MJVl44E8DdV1swA3U1+5b6avO2mLu/YmZPAq+Hz3sduBfolok41qSkaTj+dS5wM/BExGNfxv5Lhf0xiTjXA12AP5kZwMvhmzejcRonCYXi7OtIZ/r1PADMM7NVBMvhfTvdOK3E+g5wl5l1BuqAizLwmr4IzAZWmdnrYVtdD9xC9Pdam68r09x9j5ldTrDKSuPScW9mO25rorZpgbiZwsgt6fNrrkU9L2dbBs/jIlLgVO5aRERE2mRmlcAC37eu9CTgBnc/Kfz5WiBe7FdQ1Q6BjtQO7fHKsoiIiORe82Ene4dhAX8nGFp0dj4SyzG1Q6DDtEO7GrMsIiIiuRcOO/kvgoJHH5rZeeFEyzkEw7D+SrCWdF6HYWWb2iHQ0dpBwzBERERERBLQlWURERERkQTUWRYRERERSUCdZRERERGRBNRZllaZ2dywGpqI5JGZnWpmq83sVTOrync+IiIdhTrL0pa5BEVMRCS/Lgb+xd3Hu3tj9UjCIjkiIpIlWg1DEjKznwOXAKuABmCqu2/Pb1YiHY+Z/ZSgguRGgrLPU4EfAV8FFrr7XDO7BjidYP38dcB33H2TmXUH7gdGARsIStBucPdrcv5CRETaIV1ZloTc/XKCBcePcfdx6iiL5Ie7fw9YDsxx99pw8053nxh2lGcDw919krtPABYCPw33mwtsc/eRwBnAl3Kdv4hIe6axqJKMWNu7iEgONP0sPtzk8UxgvJm9Hv7cGdgaPp4KXA7g7p+Y2dPZTlJEgnkGwE3ALuCspsOnpH1RZ1lEpH3a0eRxDPhXd38wT7mIyIEa5xk81XSjmXUOq91JO6HOsrRlO9AD+DTfiYhIQvOBK8zsWXffamZdgCPcfSXwPHAe8N9m1gc4DXg8j7mKFL1wnsEUgnLQl9FsngGgeQbtiMYsS1t+AvzZzF4LP8Aikh/xBI9x918DjwIvmNkKgvHNk8Nf3wj0NrPVwBPACznIVaRD0zyD4qIry9Iqd7+R4MtWRPKoyRcu7n7AcnHufidwZwvbtwNfb/zZzOYC5VlKU0T2p3kGRUCdZREREZHs0zyDdkrDMEREOhB3/5HGPork3XzgUjPrCWBmXcxsTPi7xnkGNJlnIHmkzrKIiIhI5mmeQZFQBT8RERGRAtU4z0B3hPJHV5ZFRERERBLQlWURERERkQR0ZVlEREREJAF1lkVEREREElBnWUREREQkAXWWRUREREQSUGdZRERERCQBdZZFRERERBL4fxWn+NAjwBC4AAAAAElFTkSuQm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81926" name="AutoShape 6" descr="data:image/png;base64,iVBORw0KGgoAAAANSUhEUgAAAssAAADhCAYAAAA+oPiiAAAABHNCSVQICAgIfAhkiAAAAAlwSFlzAAALEgAACxIB0t1+/AAAIABJREFUeJzsnXl4HFeV6H+3qnpvqbXv3peyieMkzp6QfQ8JGWAYQhiGbRKWIcwD5g28GQIMGQYYGCYDDDskEBLClpDV2fcYJ44d23Fil3dZlmTt6lbv3VX3/dGSLDtSd8mWLTm5v+/TJ3Xp3LqnqruqT517FiGlRKFQKBQKhUKhULwRbboVUCgUCoVCoVAoZirKWFYoFAqFQqFQKCZAGcsKhUKhUCgUCsUEKGNZoVAoFAqFQqGYAGUsKxQKhUKhUCgUE6CMZYVCoVAoFAqFYgKUsaxQKBQKhUKhUEyAMpYVCoVCoVAoFIoJMKZiJ6ZpXg7cQsH4/oVlWd8aR+Z84L8BD9BjWdYFUzG3QqGYekzTnAf8K1BuWdbfTLc+CoWiOOqaVSiOHIftWTZNUwN+AFwGHAe83zTNJQfJRID/Ba6yLGsZ8N7DnVehUBw5LMvaZVnW30+3HgqFwh3qmlUojhxT4Vk+DdhmWVYrgGmadwHXAFvGyFwH/MmyrHYAy7J6p2BehUJRAtM0fwFcBXRZlrV8zPaSq0EKheLoo65ZhWLmMRUxy81A25jXe4e3jWUxUGWa5lOmaa4xTfODUzCvQqEoza0UVn1GKbYaZJrmB03T/K5pmo3D4uJoKqtQKNQ1q1DMNI5Wgp8BrACuAC4HbjJNc+FRmluheMtiWdbzwMBBm0dXgyzLygEjq0FYlnW7ZVmfAzKmaf4IONE0zS8cVaUVircw6ppVKGYeUxGG0Q7MHvO6ZXjbWPYCvZZlpYG0aZrPAicA24vtOJ+3pWHoU6CiQvGmYSq8RuOtBp02VsCyrH7gk5PZqZRSCqGcWgrFGKbqgpjya1Z9vyoUb2DC63UqjOU1wELTNOcAncC1wPsPkrkX+L5pmjrgA04HvltqxwMDyUkrU1tbRk/P0KTHqXmOzjxHc6432zwjc81UhBBH7TxMlqP5Hh0KM1k/pduhM5Ov10P5fi3GTH8vjhbqPBy756DY9XrYYRiWZdnAp4FHgdeAuyzL2mya5sdN07xhWGYL8AiwEVgN/NSyrNcPd26FQnFIuFkNUigUMwd1zSoU08iU1Fm2LOthwDxo208Oev0d4DtTMZ9CoZgUggOXl9ysBikUiulDXbMKxQxCdfBTKN7EmKZ5J7AKWGya5h7TND8yvBp0IwetBk2nngqFooC6ZhWKmceUeJYVCsXMxLKs6ybYvhJYeZTVUSgUJVDXrEIx81CeZYVCoVAoFAqFYgKUsXyMYNs2bW17plsNhUKhUCgUircUylg+Rnj66Sd46qnHp1sNhUKhUCgUircUylg+RujvH8Dn809qzFNPPXaEtFEoFAqFQqF4a6CM5WOIyXZHe+CB+4+QJgqFQqFQKBRvDZSxfEwhJyUdDpfR2dl5hHRRAHzpS1+YbhUUCoVCoVAcQZSxPE1s376NbDY7qTFC6K5l9+5t4+yz385LL62erGpvWR5+eCVPPPHIpMf19va6lrVtm2RyatvMKhQKhWJ6yOXAcQp/d3d3cf3113P55Rfy3vf+FZ/73GeIRgenV0HFlKDqLE8TW7Zspre3lzPOONP1mEDARzQaJRKJlJRdv34dF1xwMQ8//ODhqPmWIhaLomnunx/j8TgrVpzGE088wYUXXulqzEMP3UdfXx8f/vDfH6qaCoVCoZhmUin48IefZMOGJ5GynFTqddLpxxGiAZgDxPB4XuHuu5excuWjLF36tulWWXEYKM/yNBGPJ+jsbHct7zg2S5Ycx2uvbXQln05nCIVCyElEbrS37yUWi7kf8CbD4/FMSv7FF1dx5plnTWqFIJ3OEA6XT1Y1hUKhUMwg/u3fXmLLlg5SqdUkEr8gn3+SWbMu45prruVTn7qKG274V1parieZdLjpph9Pt7qKw0R5lqcJTRPYtuNaXtcN5s2bz4YNr0xyHvfPQy+88CxSwvveN24DKcVBxGJDNDY2snGj+8RLITQmmaepUCgUJTFN8xrgHUAZ8EvLslQ5pCPIM8/sBftF9PwWfvje6zh/bgNV5WWUN9cR640iIzG+fv15NJ11Jhs2rJludRWHiTKWpwkhJl/dQtd1155i285PWicpC0b5W5nJnDfbtg/47QYhmJS3/63Mbbf9kvr6ei644CL8/smVTVQo3mpYlnUvcK9pmhXAtwFlLB9B7H2r6E79iiV/Az8q/zl/6NDJ780ztEOS1iVVKcHVP4Prc7X8xJ5cfpJi5vHWtoymESk5oh7GkWRAKd17rzVNn7QBP5MZGBhgsh/xQzl+w3A/h5STf5D55jdv5otfvGmyah1zSAnvfOfdJJNx2tr+i3BYp7q6jM9+9tNcfvmV3HLL/063igrFEcc0zV8AVwFdlmUtH7P9cuAWCuGTv7As61sT7OJLgLpYjjC93IpRB5efey1bEjt5bfB18uFK/MEwQur05lPctLCfXEMX4p7JhfgpZh4qZnkamYwhO1k0bfJGn5Qg3yRuz1wuxxe+MLmybrZtI4S7S6KzEzZunJzRO1I0Y7Le+1CojBdeeG5SY45FPvKR5+jpkXR1DRKLGbS3v4uNG8vo71/MH/5w33Srp1AcLW4FLhu7wTRNDfjB8PbjgPebprlk+H8fNE3zu6ZpNpmm+U3gIcuy1h9tpd9qpO0c8+ubWNv2HCdXHs/jH1rHuo9tZdtntvHCdWtY+3ebePlDr6FFwNZy062u4jBRxvI0kEgk8Pt9SOnOoHWc/bHHR9YbLdH1N4dn+dFHH+Hkk092Lf+Vr3jQ9YJnPZcrfWN7/nlBPD45o/eOOzxYFgQCwUmVm6uvr39L1Mt+6aVVdHR8i8HB/+SCCy7gwQcvp6PjXv7853vI5VS5PcVbA8uyngcGDtp8GrDNsqxWy7JywF3ANcPyt1uW9TngPcBFwF+bpnnD0dT5rYjtQOW8as4OHsen3/nflFc0vEGm0l/JfF8Yh8mF6ylmHspYngZefXUDS5YsdS1/001eoGDEugkTeOklWLeu8PdkHMWO42Dbx75n+ZZbPLS2xqisrHRV0ziZhExG4Dgwd+5ctmzZXHKMrhd+JkNjo83AAJxyyqm8/LK7hI+bb+6kurp6chMdowwOOuTzbaz+1a/53Xf+D6cuWYIRH+Kss4KARiqVmm4VFYrpohloG/N67/C2USzL+r5lWadalvUpy7J+elS1ewsiHVhU5eOK8z5dVG5ZoAk0WLfu5aOkmeJIoGKWjzJSFhqGnHLKaWza9GpJ+VQKUqnkpKpa7NkjcOEcPYAf/QiiUYOaGvee5VgMyidZBW39erjkEvfyDz5YMGTf/W73RnxTk83q1Qb/8A8X8sgjT3LppVcUlX/qKbjqqg7WrAnyjncsZ+XK+zn++OVFx4x9CHEb56xpEiEKnuJ4fKikfD4PGzas5fOfv5CHHnrA1RzHMqH8g0Q8Dsu++I8k03F261FmZwIETn47Ap1169Zw9tnnTreaCsWbgsrKIIYxySf+EtTWlk3p/mY0EvRIlrPPufoN/xp7Hs6Zcyp3ebbyzDOPceWVFx9NDaeVN9tnQRnLR5nf/15n9245nBSmkc1m8Xq9E8o/9RScfvpmBgZGnAjuDLMR+81x3C39lJfDqlVw1lmSfD7vKmntppu8LFz4bW688R9dzfH887B+vWdSxnIqJXAcwWRafRfCSaCmpoZYrLRRmkoJIpHX8XqX4vf7XXvXD2VVbTJhNKtWwfz5Cbq7g4dU3eRwmI4yVAntVTyXSOacNkgml8Qoq8JIZ6jf9zDlSNavf0UZy4q3Ku3A7DGvW4a3HTIDA1Mb2lRbW0ZPT+n77ZuBtrbCuVsYmfWGYz74PMxbcB4E7uCxRx/nn/7prXF+jtXPQjEDf0qMZbdZuqZpngqsAt5nWdbdUzH3sYZhOHR1FbzE1dXVdHZ2MGfO3Anl+/ogHG4lkxkxEkpbW2PLk7n1SPf3dxIMltHUVEZraysLFiwoKh+LQX29ZNOmHa72D7Bvn6C2dnIWpm0LDGOyoSFiNFHPrde3q2sfFRVnA+4SLzUNAoFCop8bcjnI5yfn7u/uFqxYAevWCTRtaj1ApZiOMlR5JF9857/wwO5fUTbvdCIVzewYtNgT2kMsvJfNm0uHxygUbxIEB97s1wALTdOcA3QC1wLvP5wJXn7Z/b3bTcJ4ZWWIgYEEbr5y8nlJe3uUPXv6aG/vY9++PgYHh4a/twRSSqR0aGys4dJLT+KKK5YRCgVc63uk+cvzHQC8/aS/Lim7+PhLIAA9XfuOtFqKI8hhG8tjsnQvAjqANaZp3mtZ1pZx5L4JPHK4cx7LGNkk/nwcgIULF2JZW4oaywDZbIZgMAJIV57JQr3kyenV0fEajY3Hc+KJVTzxxCMljeXnnoPTTnueVOoS1q1bx4oVK0rOoeuT98bqurtjHqGvD4JBZ/Tm7ubGPfJgYRgewMFxShvLtg2LFzusWwdFFgZGee01CAa3Ul09r7TwMJoGhlGIpT7Ukn7HWhmqe/b8is9d/HXOWf7u0W39qT6WfHseW7a4/3JXKI5VTNO8EzgfqDZNcw/wFcuybjVN80bgUfZfs4f19PiNX97mSs6tq8LjNchmXDoEhMRX4eCpzhIydRrPC2BWeNDGJJg70qGrbRd3rdvCT+7U8OYq8OiCOXNqaGqqZvbsKubMqWb27GpqamqOai32NWufAgGzlpxVUrY8VA0aOOnMUdBMcaSYCs/yaJYugGmaI1m6Ww6SuxH4I3DqFMw5YyhUqnAvb2SSiOHbT319Ay+9tLrk/qWUk5oDBLoOiUThbzdhFdFoN4sWnUIwqJNxccNLJgWZTBsnnPBetm2705WxbNtQX++wZ0/BK+uGyYZgvPQSnHVWwZgvzFl6rOOI4YS9gqyb0m4Fz7IklRL4fKUN2Z07BUJYNDRcPqzXUQuruBX4PvDrkQ3FHnBN0/wgcBLwHeAzHOUyVIuoPsBQBqgKVEMZ7GvvOFpqKBTThmVZ47ZQtSxrJbByqub5169cg3AZ1ueGEc+yGzShUemvoiZQi6EZ9KZ66E52Df9005vqYVbZbN6/5FT8l/tZ2/0yr/dtIpnO0dO+l9d6d7Buq0FmtUZmQOIkbURexyODaMNmjWFIgkFJJOKjubmGZctaOO64ObS0zCoa+uiGrW2rQECostGVvABCuuAvf3mBM888+7DmVkwPU2Esj5ele9pYAdM0m4C/sizrAtM0D/jfsYxlQf/2Qc68JOjOvQgY6Tj+eF/hb8Mgny9uNBkG0NWBrBvZUtr4s21YsABeeAGqq6vYt6+TlpZZE8q3tUEkIvD7DVf7LzB2ldC9MXv22fDkk3DZZaVlD4VEQlBZOTlv9MEPIm5rTQvHAQ0CgQDxeJxwODyhrJSQy6Xw+0OAg+7C9T/SwMQwDt2zbFnW88NLt2OZ8AHXsqzbgduHvVgXAeWmaS48Wtn19WL8mDERhmR7/GiooFC8JXi89dEp3V+o10ci4c57KpFIWXC6pBMetFQ9TrQBO9ZMwF5BwKlltdjNqqa/4K3fSXm5JOQJcfq8MzFXLCHsKSPjpOlP9dOX7qM/3Ud/qo++dB/pfKFqTi5XyEcZiiZ4bV83f3lhE5m7NZxoHk8+jIGPsjLJ3LkRLr30RE4++YSi9/CxtA9udJs+BIDQYXFLNV/+8v/j5z//dcnVZMXM42gl+N0CjO0Q8aYo5jswoOEzbEQ0iqytLSmfy0F15yaCfXtHt7lpguF7cTX2hR8CIq700jQoK5PEYoLTTlvIrl07ihrLa9cKliwRjFRZc2ssOo6NEEwqntYzyUZGUsLz2R/yzI2b+f73v1dSfrKJjYUxky+X5zjg/+0dZD74t8yfPx/LsorWdZYSvNu3Uy2eBd7uUq+Cl7vwdkxpSb+SD7iWZX2fgkf6qNJQcbBdX0ALQD6vljEViinj6a9O7f5CPnBpLCNB12ButaSxUdK4yKGxwaHWF8XT3YnWvYV8Uwtbch9gzcsGe9cKBonzUMVaHq5bie0dQPOm8fkkPt8bHR4CQWWojLmVESLzKqj0V+I3/GTsDAOpAfbG99CfGmBoSLC3tZOb795C/nt34s9VUBkKsnx5M1dccRLHHfc2PON8aQ0l2nHZvwoA3QtynoHcBt/4xs38+Me/cD9YMSOYCmPZTZbuKcBdpmkKoAa4wjTNnGVZRdtyHWppm6NVsiQSCZHoT1BTK8DFnGvXgtmcZ5XlHdWxvNxfUl9/TRW1XRuprb2SSCRYUr6sDBzHg98fZvnyJWzZsrHomGCwEBtrGGFqayEU8pScIxQCw/ADYSDg6pxHIlBbWzAC3cjnclBZCSKxlXguhK7nqKqqKjqmrAxqaiT+QCF+zc35LS8HnnkRTn0/tbVBIpHSxzO//Rl6587CHwmzcOFCtm1bWXRMeTmQHqLZ20coVEZ5eek5Ck6OwjnWtNLv+0zgUHXMZgtx4qcsO3fcfeh+cGTusM7BTD9/M1k/pdubjy8t/T1IiSi0bj3wB964bcx2MY5MWdjHUCw1/hjkgXPZDiIWhR4KPxuHpcojOI2NOHX1eNes5qTdd3ISgD9AbvkJdM0+ha29bycaheigIBYTRKOCfP7AxHYpHHplnHYxQFaPooX6cQJ7yfr24XgG8fkkXp/A75csPd7P6afUIxDEs0P0R3Ns3LKZlT96HmefJCLquPyiC/m7vzuPSKSwgpzJpycXfhmEPYkYD/z2ac65/IJDf9MU08ZUGMsls3Qty5o/8rdpmrcC95cylOHQStscrZIltbVlvPZagjprPb2nLkRSOrlg3TrBuyIZsjlJT+cAGAaxWLqovp5YhmggTGXPPnp6hhgcTJU8vlhUoEe7yNTGGRyURKPFxwwMaNTWQiwWp6dHkkjkSs6RTAogDcSB4scwqldMcOvT9/C/t97NpZf+uqS8ZUE+0IXf8hA5eSl//ON9vOtd7yk5xy/+cjcboo8DH2BgIF76fMUEpLLMX3UXPX/1XmKx4ucrmQRj33YSdU0Ed24kGFxOb2+06JhYTKAn81Q0ZHjiiaGS7zsUQkpsu3COvd4sra1dzJlTX3SMS6a8DNUIh3rttbYmQEB9y5nj7sPjgQz5Q97/TC9lNJP1U7odOjPZkLcXLCpYmOP+DAsJgWQiGTEqgxBQU0a2PzH+mFE5RpbMkGXlxWtpnjVmBS6ZxNi4gebH7qAlFn3jOHHgb+kPIMNhZCiEHSwjoYUZki3E5FL6c+X0x8P0D5TRP+QlNgT7RDeD2g4GxQ5i2h40j4fZZ4TI+brI0MYfrO9x20f+h1rnTO77/b+QyzoYLiqEjOApg47+FGU7d7hKIFfMPA7bWLYsyzZN89MclKVrmubHATlOrOOMbREXj49489whJRi1EWJtg5S5CMPI50WhuoE/SHpPD/75jSUvnLrtLzC4yITR/iXFT193Nyxoe5o9rRuRLh9gNU2Oxk5PtpnJZHn26Wcoay59rgC2bYP0vNUcX7uMV7I+V+1ChYDcnh3UZmPs2OEuWQ9AR3P9ydy6FRrqYHP9fOasXwMsx3FcDJYONdWSp/YK16Eu3jt/Tfa69zFv3kjllEMylo94GarDpb2tkBhUUT9+tZCAV5AWkv7+/pKrCwqFojT2246b2h3WluF4j9CDSzBI/owzyZ9xZmlZKSGVQiQSiPgQIh4nlEhQlhigOd6GSO/fXnBJD4+xKXyB5CW5BMTbDeKJFtqTVbyqDfDUkg5eiP2O93zEi5ODgPC5Vj9UKRh4Pce+5+455PwTxfQyJTHLlmU9DJgHbfvJBLIfPZQ5HnnkIS6++DJXiVGHyrPPalx5pfunPiObpGZ2kI49aczSxSAKSEnlrCBbVw+wfH5jyQvHSA9hB0PIUWOsuPyWLXBSWSd7/IHRJanS16bAMAxMU7JlC7i1Gm07j667b7QhJQgpMDx+kskkwWCwqHw6LdC8OTy6D3AAd0lxRtteqvRB1q93H3+NAPtg98QE7NolOLFZoGs+9MlUKdF1DGGjae6qdBTiUKqobl3HgitNHnts8lUXj1YZKoBUKsPmzbtJpXJ8/OP/xcc+dh2f+IS7JiJ72/YU/X+Z4WFAz/Lcc09zzTXvLiqrUCjewggBwSAyGHSVSzQRPsAnJdVCsDyf54PdXWz5811c+cQt2Gnw+90/tNdUGgzGs7xUNoiwbTKZDD6fe2NbMf1MqiDZdBIMhtm48chVsIrFoHWwk/6E+4z78EAbnoWzh0MSSjOSSFaxsJrEVndlsKQc3rc+0mSjuHxXlyBSJofHupqiQEcHS+r62bpVuB434rWdzJOyEIJ5S5fz6KMuDb+eHvRHHsJ23D0kaRpITUPXNdJpd1NE2l7Frq5Gx92Dkm2DZ1gdKdy9L/sVHDmO0gNqd79I9oQVlLVvIxg8tC5+lmVdZ1lWk2VZPsuyZluWdevw9pWWZZmWZS2yLOubk97xONxww6187WtP8r0f/IVl/zfPrX/8JWmXtUX3tO8sekqqDT/CB0888fhUqKpQKBSlGbmxGwZOUzOLP/V5fnLpzWgeqK4v3otgLM2yDGSO9W9rwJ/J0N6+t/QgxYzimDGWvV4PqZRL6wdI5VP0JHtcy7e2Cpad3M+qTZP4EDsOs4K9DA64tC4dBwSISDme+CBQ2tAUSHRdR8hCCILHY5BITFzLUgjIZJMYPh/eoUKJOlfG79atBJ9+pOD9dWn5Od37WJW4y1UIwkh4h7ZxPXowQD6fLTlGCBA7tiEiFa49uMOnGKRESncxJXUdr/IHZx37RJ+rMBTbFuRyB+rv6hyPxO/lcq7OcbivHZqaeDm4YXiOGRvBBMDLbY+w8FPbedsn9nLzFV9h0bVBrr76m3zjG78mV+LEdvbsLvr/Bk8YAvDqqxumUGOFQqGYHBd9/MPoEpqaml2PWZyrRvoctm8fwK9ptJVYSVPMPI5W6bjDIp/Pk8glSObcJ/zFs3G6EvuoDbpbhkkmBb4yyKTdGYpSAgLaXrqHQPdcYEnJMSKbRYY9kMuhac7wfoobQKM2ldBxHGhpaWHXru0sW3bChGN6UkkqzzobY9Vq4MrSeonhln9eA52CMVh6DGxZfTfGCeehly8vKd/aCnPCvawbiqPn0zhaaS+uEKBLgT2J0nSaBtlcjjmikm2ZVdS5CSXWdJrL5rDDY3H8vtLvia5LeqMJKufORcpBV3oFO3eSiZSTM5dQ+chG+ua6GCQluwZ30eVvG3k5o0nJAb5y9i8B+MKzn+cdZ5/Jq4s30bXa4Kqrvs4737mYj3/8b8ZtkNPRva2oZ7k5VItjdDA42H+k1FcoFNOElJLuZBe7Y7vZHd3J3ngbzeEWTqk/jQUVC6ctzjfv5Nk71Mbu2C52R3eRtTN8aNnHkA401rnPHzkxaOKp38G6B1+hwdCVsXwMckwYy888s4Vwcz25Lvde354egQxKoplBIr6KkvJDQ5JwtebaIMlkQDNs1hhdzEtX0NfdTXVdXdExvtQgmTov6b4Y4K6Fne0IHMehLAzt7bBgwWKee+7pCY1l2xZ0DEapPn8+icc3AS5DBKQEOZIF7e4kJCvDNMSGyJZ2EmNZcPnQ0/zh5FM4ZWcPrQ2lOz1JCWgCWVdNsL8dgqWf5KWEaDTOsqq5PJFpZU7AWzI+OuPk0IRGeZnD1q2ljwVg38AAdaedQc52ZyzXta9n9/L5sGQpVXfc48pY1qRDb7qHZqeWaPQIZ15OAQnRw3+8+DUMYZB8/HM8ueJH/OSvvsHKlgcJnJbm1ScNrr76K3zhC1dz/vlnHDA2OrirqLHcVN6EEBsQeYcHHriPq6565xE+GoXizc3WfqvQHASJlAf9Hi71NtH/9m9jdFt5wkfvQIy8kyfv5Mg7NrbMD78e/hl+nbHTDKYHRr+cBIK6YD1zy+dxauPpvCv81+yNt/Hyvpf449a7AAgYQU6oO4n5kQVoQhv9EQjE8G9NaMNFNwS54Xky+QwpO0UmnyZjZ8jYadL5kd9pYtko0Uy0cMwHoQmNlvAs5kbmcdncK0jnU3z19x8sGMuN7mOWz7z4QwTSD5B4zWZfaog9e1qn5k1UHDWOCWO5tzdKt8+hrES3uxFSKUinYUB0U+GrcGUsJ5Owa1cbvmSeg3IVx6WnB7o8r3JCeAF7vTme/ekP+eg//COVlZUTjgkOdTJY7mOgIwoUjLeSCX6GRn+6n2CDhy1b4aKLyshkJrZOdV3Snxyipa6K1GRyIaXkgcQaCL/XlbgnFUPoBktCVTzf2sa7c7lxi7ePkEoJdsnd1FQ0Y7Y3syr+bMk5hABHOrBgMeXr/4LT1OBCM8FANEXdaacQbN3J3HMuYPPmzRM2DEkmwQptZ0HFfEJso7dXQ9dLP110x2Isb2xizxu6uo+PZueQHg94PEhwVT5IDieznls2jz+tW025q5mmj1Q+AU/ejO14uOE9eX5230f598av0hBs4LOnfo5nm55i9dsl//mjF7jnnsf5j//4LKFQCIBYoru4Z7l2DlLAxcuO59Zbf66MZYXiIEzTXAL8I1ANPGlZ1o+LyVuP3VYwNBkplzNiuO5/rUneICPkOPIS7FCAUCKHIXR0NAyp4RE6htTQhYaBhkdqGELHI72EE1XEkn3EMlEGtQxRsZsB8QwvkuYxkaHaCbBAVnCJqKa+bhHxxhrWZjt4vmMz0tCRuo6jCxxRcO840gEkjnSQUuLRvfh1Pz7Dh0/349d9+I0A5d4ItUF/4X+6j4gvQpm3HG2cLiPavk78v/olntW/RaTTEB2k5QIDbxYaG2tcvzfV519M9dOC1uwAeb1Q1UdxbHFMGMsZkgSyYWIxd168eFyQyiep0puIZqNM3LtuP4PJBAF/L6msO49vVxeEnS6qZ53D2uxztMxuYuPGDZx33vkTjvHH+9jk7acruQ8obfjlcuAg2DFgsbu8nIF+AciS3ekS2Ty/230np4uCp7tkybVUipiWZW1+N4WiHqWNxYbNT5NrauKymrn8rm0327dvY+nSt00ob9uCTZk1drl7AAAgAElEQVQ25oRPx4teuLuWwHFAk+70GUF0bSQtPTS//Vz8G59jwYKFPPLIygmN5fZ2SAWj1AaXoufb0ZJRHBelUaPxOL/bdQdnU3w1YRRdg+EEQsn+v4siC56bk+rr+WNHFyfP8ORp24H/+zlJwJsi/PnPEF56Lb997JukZ7dxa/wOstogVy+9hGVf2skDjw5x7XVf4uc//SL19fUkMtGiKyCzGhcBcNOl53L2d//3KB2RQnHsYFnWFuCTw82/fgUUN5ZDqTG31jEX38HbDrguJ94WCOZI+Q/K5ZhAXgqJ0RIiUlZLJGQS8UaI+CpZgI+qPT1UrdtE95JZbJ9Xyf1Du+jqtiC2Bq0jBqkUmuMgbRvDlgQcjYD0EMAggIeANAjiwS91AnL/tgDeYRmjUCp0rEbxOFpHO/reNsTgAGSzo41X8pVV/CYUxu8xaKtMMLQ6jrChoWESZTx1nYakQWdNmtRewWBvr/uxihnBjDeWpQRH2pQZFfRKh3Q+jd8o3gAkGgXNlyRg1xDN7XQ1T0zu5bTqFp7b565KxcAAhLUkRkU17Zl9nF1/GrGhaNExvsQgHT6bZHZoNAC1WHxseztEymykgC5/Gm+8F6gu2V5aOg4hI8h63xbOoHQ76sbW1TxRkeV9/jN5JP0yc1y0pPY6GYTHgz9kUFHTzI4d24say7oukUIMx6tKV95bbUzpY4l01Rp8sOd+muadSjASwbEZriIx8cNCRweUhQvvgz1vPrMefJ625aUN+V4S9GR7kMKNtxsYXir8+cYfcypVhEJhent7qakp7p2QUuLzSqTLiivTSSBoU/NfXwUg9ckbOfH2W1n0r6ews7OBhx76ZzKDDo/NXkm+ZQeXXNzMC/UDXPWBz/Otf7mZtJ0qaiw3zinUhN3ZZ2EYBlJKVa9U8abENM1fAFcBXZZlLR+z/XLgFvaXe/zWOGOvBj4B3F5qnn+66pYp0xkmaBAjZaF8UC6HyGUhly/8TqXQd+3AePQljK2r0fr7CzWPPR6cikqchgYqXtnAkq4uQOI0NpO55HJyV5x/QDm4vJMnnU+RzKdI55KkEgNk4oOkk4NEE4N0JQdJxfrIxPpI93WSifWSziSQ+ezwV/CYkqw1Xmj0IEMVSI8XfD5imo8/374WHwEGfZDOwKXVJ+MJvULdJGKWARYNBnl1WYbE+izWpn2Hc6oV08CMN5aHhsAfAF3X8Hn9JHKJksaylNAzkCEQDkOlu/jblBxiVnUl6Wwn0rYRJeo5JxKg6Wk2p3bR2dPB2aedwT3PP1N0jJA2UtcxhJe8KO1ZbG+HM+o07AGJbGym5plNwHlFx/gGO9nlTXJW3Qqe1K2ScwAEYj3I5nJOqjqe37S+zJyqiUNJAHp7wecZrnssNLyhENmsi5haIYZj3QSO2ypoEqS0MaRGzsmSKxHuMeD0ML9i8eh8pejtFfiDgryUiIoKfKlBfL7SdaC32h188rgv8sxDv+FSKF3WTUJbrJVMOo3tVLNo0SK2bt1MTc05Ew4RgKaJ4RrQM7/rU5UfEp//AgQKqzOpj32c4A+/x7JMhuPKI+QuPo0t4fN56MmreHVoHdqcHt72qQSf/fpnSOdyFGuIVTGrEBq1jV50XScWixKJlA6vUiiOQW4Fvg+Mtjk1TVMDfgBcBHQAa0zTvNeyrC2maX4QOAn4tmVZ9wP3m6b5AHBXsUnKPnzdga2uYZwW1zDSqnrkR4y33XHAoxPJjeOYEAJ0AzQNqWuFZHJdR/oDOLW12PMXYs91Cm06ARkKY89fgN7ehujvKxjRErxPPErgrjsgk37jvb1QxgkMD9LrYaQBgBQCvF7w+XECc8G7GHw6siLIaL9qw8CeMxd70WLSCxfz5AvPcf/997Jjxz72tO+l6oLLOOXC2XzkjKuo98znr//zNpKvd1Jf79ZRUuCMoROwYht5wZulPWUVVk6PmXpkihlvLOdyAmPYbhWIcYPwD0ZKyHl7SMWPQ6t0533KyzxeQwdfPdGuXVQ0LSwqn8lAVs8w219NljyGprnydAkB5b4QvVrpmKWeHkGwMoc+oCErq/APlS6FV9lp8XxQcmLdCp6Ud5aUL1C4+eXOPoeKF7+GrBw/ZGGEtjZorNXRR2PWNFdJhMlkjvJKDx69sGTvTrXCzbc534CsMdiyZTPHHz9x9Q0x5vOhaSPe+4knk7JwwxKiEIHnoFNbW09b2x4KIYDjo6Exv2Ih9/ui9PaW9t4jJR3xTj624O950fMnrp3zTjZt2jiheDQ67I0f/mJynEIIzkymtjw0aigDOPPmk/z8FwAQ0UGMtWtYvuoWlmcz4NGxelfwRO9Cnl/4XVJP2niKfIh8ZZUIYHOmB4/HQ09PjzKWFW9KLMt6fri75lhOA7ZZltUKYJrmXcA1wBbLsm4HbjdN8zzTNL9IoZ/Gg6XmcRqbQGjDIRIHtqeWB7eynqjF9Zht3pCPXMplIrLjIKuqyC9egr3YHNZlgutfSrTW3XheWo2zY1uhVv1ExvIIXi9OWRkyFEaWlSPLy3HqG3AaGg5os51Op1m/fh1//vPDrP7Rb+jq70avDlB93GJmvfM4rjrxGj508nsJeUKj05yjfY6YZyXV1dXujnWY5hM+Rnn3x7ErBaIzxw/ve5JP/9WFk9qHYvqY8cayHE4w0DTAEa5aHgN0dQ8x2LeNZW4ClgEhCkkBzakIuwd3cWIJY9lxIE2GJVVvI67nEMlEyUoahYdwSdhTxpA+Ume5uPxOp50afy14PAgX7thAog8aAhi6MW7CwvgIbMeGcBiPLD1HezucUAd2l5zUo/Ge9m6uvewEmvo30b/D3UNM30CC+bMrCeVzbKvJs337tqLG8tjgOOmijLgQhb6AthAITQdsmptb2Llz+8TGcjKJM+wGrawRvPqqi3rZw2EnS6rfxn2en+Lz+YrWp96zB2prxhyLk+dd7/qbkscznSz2TrwsKSMV5C68hNyFlxQ25PPM3fw618eHSN9Zy5cT2/EEJn7gEJqG8IKV9+PN9dLT083ChYum+hAUiplKM9A25vVeCgb0KJZlPQMUX94cQ+Ib35kazYYJ1ZaRPDgMowS2XUiyju8TJBKFVctnX93Lmj2vsqRhNh+6fCnz5wmYO4/M3HmHpV8+n+f111/nrt8/yPMvPk93/z7yZPCUhalZNI9TP/J23n3uuZzYeDxhT3jcfdx/v8HVV+dZudIZtwRmMerecQ43fzjMEycI4jt6+OEPblLG8jHEjDeWbRs04RAMCfLZRtrb9lK/tHiskO1Itm3YSsQOcDzFQwpGEGi0pzqRWiXZmNvge4GmaUiPH9HXV1J6ZMWqMdxCh7FmdB/FeD29l1nly9GEwHZR104gcYa9nEIUbkSlDDmJQB8eozuFWNBi4Q7ZrMDOJ/H5POAxELkk4C2pWf9Agrlz51G5ZRPxDaWPxTPYSU88w2WLTPpW9hIM+ks+LOVFfjQB0hkOXSgV6yyGK1NUeSvowuL4hkZefHH1hPKR/p3YwcLNNFgVoHdTR8krSUqJM+wZ1ly07W5rgyXVIGKCnLmEqpUPHdFW71PBsnSje2HDwD5+OTbw0bm/4stPLsaTLX4S9QBsH9CpzmRobW3lzDPPPjyFFYq3MN//fghtyuMAXGRHM5KL5NA6tJ0dqXV0O1twMlEynTsQ+7rw23m225I/PBDG07SEyorjObHiYhZElqBrAsOAUAiCwcLvkR/hSdPWu50t21/hlU2r2LljA9GBXvKZDCDxBEM0mfO48ob38LdXXcbylkWj333FSKfh5pvhz3+Gp54CTdOorZ34WMf7X+3FYWKZAJWNeXKGhlOdobe3naVLS/doOBYpdn6ORWa8sRyPg5HsoiLfTKBpATu3r2LF0uJhAql8AmxBfCiGpPRSbS4HjshQ6a0gLzJI6e4GMtKJOuf1F/pllyBJCr+ngoyWwXZZ4cHBwWt4KfOWExWlazOOXY0KhwS7dpWeQzgOcrg6hRSC2toa9u3rZNas2ROO2dS1l+r5NeROPIny394GVceVnEfXBUKI4VbREtu2ixqAlfu2MSB0Ghoa6RstVFQcQxqjHn5t2LNcLJ640B67sOcTaldwh+9xrigSEw1Q3r8HvWL4czW7mfBzm+gt1flUyv3hIC4eetJpgd+bQzoOLFmK/4+3lRwz3Sz2uHswPRhvYwORcvAMFC/34a2Bvl2dLA4E2L3bXeKuQvEmoR0Ye0NuGd52yCy/7AXyjk3eccjbDrZtk7dloT6y4xT+tgt/244zZruN7Uhs6Yz5v43m0eiLDpHMpUjlMuTyDrkcSGfsal/h3uc4NonOfdDWg5EYpBKbcCiMaS7lyhv/gZNOOpnu7i4efvhBXnjhOfZsXMfTyR/zVCRAqK6BXCJBdihBLpXCzuexs1mcXA6khqEH8Acqqa4yWTrrBmaffCYB/6wDQ+V2wh3fgzvII0Se8nJJRYWksrLwU1UlqayEigrJk0/qPPigQT4Pf/pThv/3/3zYtnxjMuMw4yY6DlNZH6FKdtODRnh+mK998yd87ztfO5y3cUZS7BzMZIoZ+DPeWHYcGMolqQ752J5wXBkavbEhgj4/+aSGnS/UXSwWkpBKgW0MUZEKEwxqxEv3yyioMVJaxuNHG+wrJGMVoc8YoMG/iHax11WMb2H3GlJK5pbPYZXxYulBY6iolOze7UJQ1w+omdnU1EJr6+6ixvIrfbs57pJ3Q8tsfIkhSpd3O/B9C5RF2Lu3jTlz5k44whfdg5hVicfjwUErmRQ4UiB/PwWdSsUTj/iqK4OVZLTSLdWNxBCyppBk6lRXEUq4a6uuu/Aoj+WVaBs1lXWjiS8znRNrFh/64Cz4huMCJ8JfD/E1UULhSjo6DstOUChmOiOljUdYAywcjmXuBK4F3n84E9z22xfRKFTxFGI4Ad2RCMcGxy484Nt5HCePlHZhmVc6OHYeOSzjODbScXCcPIawSaeSCOkUfpwsup3DtnOjVZ9GDkgH5tfUcs4VF3PRRZfS0jLrDSugs2bN5vrrP8n1138SgN7eXp544lE2b36d+vp6GhubqKurp7KyiurqGmpra4usotrsv9MfiOMUCgkMDAgGBwX9/YLWVo21a3U2bNCYPVuyaJHDjTdm8fnghhuyPPPMoeWPOJEIDekOtmhQlqtk3Y4dh7QfxdFnxhvLUkI2n0NDEosNuWrm0JeIURkM0BfNk+x3iNcNUe6LTCjf2ysQnjgVQ1kqKyRu64Xvz3XQsPPgiOLe0l59kOOD9eyVewv1Jx0Hn89PPB4nHB4nRsrZ3xJ7fmQh93lLKyYEjDgwfZ5CyEQpHLm/hF1eQnNzC5s2vTqhvJTQmuzlHbNOHD0JxZLo9is3/LuhgcZImE2bNhU1lvvkIOX+greyrg6e74CmIrvP54cT9YZ1GokJLtn4BTF6G3VzGLD/eKWLz2NBCa3088RYcQEvDGzlvNM/DhS+u2Y6LWfN5lBL7edsCJZoHlReLoil0sgaSTx+7HktFAo3mKZ5J3A+UG2a5h7gK5Zl3Wqa5o3Ao+wvHbf5cObR21ahaRqaVihrWfhbwzA8GIaOx+PBE/Cg6wZerxfD8Be2ebx4PAYejxfD8OD1evB4PDQ11SKEn2AwSCgUIhgMDf8OTkm4R01NDe9733WHvZ+D0TSIRCASkcTjkt/+1kNnp+DSS/N8/es2B3+dz58vqas7NGNZRiood8Jo2iDOrhYGwq+yc+de5s9vmYIjURxJZryxDKAJELYNLj1z/f1ZdE+OnB5Fzy2lN9lT1Fju7hZU+BKIfJ6IcOjNlE5yy8sshjBwHIdgQKNv0KZ2cQMdHe0TemSHtAQNgQZ0XUfqHojHqampobOzg0WL3uiVMzIJKPdABnRdd1c+bMw17NF0orkUXq1U5uF+j6wmRMnaxAA5ctRF6oaHH+wEGYd0en8y4KmnUn3Pn8hmiydsdHp6qQkU5qitlvT2QmORY4nFCk7YkRvz/moYE48ZqYI0IjNyYyy2SlCwe4fnEKU/k319h+AcTibpig6xYNZwoqnmttbe9KHP2Z9Ne9PzX+SKeVdxVvPbx5V1pMOrPRt4ePdDtMZ2F4zlSO24siOUCR3sPO3ZBKEhZSwr3pxYljWuRWhZ1kpg5VTN8/Of/2qqdgUcu0vvADt2CO67z0MmA9ddl2P27CNTecipqCRQvRjh2YNnKEvT+RE+/5X/4Z7bv31E5lNMHTPeWNYyKcjl0Pp6gdJFwBMJ6OrYzYoVzSQGkuwd6KFJFo+FHBiASKhQ2SFg62REpuQ8A9l25moh4vEhamqC7O3LUFdXR0dHx4TGsiNssMEwDLKBcrTODpqamti1a8e4xrJnqB9Z64dhdTQ3rkkpGYk4Oc6YxZ3JF1k8fmLv/iEiNxrfO7YNSJEpkOz32ArhlPTelg3sxgkMK1JejkeWLjHUb0SZ6y8kP4TLIZsEijRYbG2F4JiV/EO53TnD8erFKlXAwY8GxWU7OqCmenLaRPp3ktS9RCKFhzwhDHI5l2WZponUCcexZutfeH7vs5zeeBYP7bqfFfWn4EiH/nQfu6I7sfo3053sRhOC42qO58aTPgvAn+zfUVZdvBtiQ8JgR5OgJ5lB147NL2WFQjH9SAmvv67x9NM6/f2CBQscPvrRLJGJfWpTgtPcwmJ7CM0H4WAPAe1CNvsf4w/3/on3XvOeIzu54rCY8caynoqTzOUJV1bhlC44QU8PeLQk3lSSExYt4S+vbeD0U4rXj0ulIFiWRobC6ANJV0ZWKtNB2FtGOp2hpiZI344ciyMROjsnjqW0cUgkEvj9fvLBckT3PipPWDFhvd1wrINUVQ0M5w46bjQb4xGdu/B08qtWQbi56JC9ejfVgULNSL/jJZou3okQDjQWDWmQs4s/YJT3tCIj5QdsK1lqj4KRCEAkgqd7D45vYsu/t1cQGNNHRNqlwzAcZzg4cDScZGTMxHrlyB0QG13qEWbPHlhQnoN44bWhF6qUFCPcuwcqIqMVSWpzVbQO7aaJqhKzTR+3bbgNb8Lgb2suI3Dvn1mwYgU/3vADNKFR5a9mbmQe1yx8D7XB/R7kwP/8F75778aXhUhN8SL/C+LlvBAYJJcqJ5WIH+nDUSgU04DjwPbtGk1NDuNFJx7qPi1LY80anfZ2gZSwdKnD+9+fo2qSt9Rt27YSDBbPr5gIe+FClry8FqmBjPdyKjdgn7udf7/tv5WxPMOZ8cZy1skhHIF/aIhUKkc0M1BUPpUCXc8j4wOcMauWB1b3FV2GLyARmSx4PYhsFls6hRIZRdbOM7k+KoMVJBJxaisixJwEdXX1rF69alz5XA4MTaenp4fa2lqy7d3kumOEQiEymfGTynzxPlKVFbC78FpzUTcYKfeXmDtuOcEH/whNExvLuRzs9XQwp3IFAIuzc1jfvbb0PGM8ry12I7tje4qKezNxqN5fXq6E4xYAbYxBmlt+EmV/eRa97sQJ5eNx8PtgxNPrwUsyV8IqzeVIJpOEqw/s1lfsI7PXs4/6YGGVo8oXoVvuBconlM9kBHtCHTTIgue0LCQoldfhS8egZr8bfX6uhS39r3EmK4oPnEZef+5uwgMZtvj9ZJbOxbfxN9wUPw1d92C3GDiNNk5tN06dQOtsJ/TNr0MywW4G0Gyoqpz4HAIsdRbin7OG3l05QoaLLFyFQjHjSadh/XqdNWt04vGCo2L+fIeHHzaIx6G8XHLuuTbLljkly/rnctDeLmhr09i6VaOnZ78rwzQdLrwwT0vLIcYbS8nPfvZj/vjHu/j0p//PIe3DaWxifkrD0QSh/j4+8J44qVv/l7WRU7j9kV/xwcs+dEj7VRx5ZryxnHSSBDI5nPkLqHlmA2250h6lbDKBLxjARx7HlqXrDEsQmTRIqC2PEO9JIYZiyKqJO/Rk8lHKvGV0ZbM0lTfTqa/FMIwJl+8zmYLx19vbzYIFC6mo8zOwO0O1rjNRjpg3l0QEAsCIMe0mDMNBHzneQGC0hvBE7NsHIpQb7VBUp1exabAXb7G5kknsMVkPLfl6Xk4XN7AFDoyJ73WQo/WQi40aTRysr0e3U0WlpSw41keSQBeIOtbufqXow1JwsJ3tts7ipkLqoJsqJbuNDprLC0b7yfVn8Afvf1HJ8RPKOw5sznXQEj4FgNl1tWx49VX8xUpTH6RIyAnSlS8dHjRVmIWOLP8IVANPWpb141JjrPhufnj9k0SCVYS+9mVeuuD9fM23C2lnELFXaIy9xtt2aZx4xyPU9SVxyiN8Lj7Ek94kThYqyot7a+bNPhevvhpbzzE4OLO7GSoUb3Ucp+C8SiYFyeSBv6NRwebNGvl8oRv1SSfZfOhDWcrHeV4eHITnnjN48MFCWdBgsGAUHzwXFPxbTU0OLS2Sq6/OU1srXd3T3fDzn/+Y9va9fPe7P2DZsonv98WwGxpp0auRSMrnLmHnFz7Dl2/8HJt2P8C//fBs/vbSv3PVCVhx9JkSY9k0zcuBW9ifpfutg/5/HfCF4ZdDwCcty5q43MIYpHQQaKTKAtTpXtKx0gaDb6AT4W3B4wWEhlOixIEjnULrZk2jdm412fWJkq5PJ5vE4y+s3wQ8QbJi5Oodf9zQkMDwwsDAILW1dVTXQN9aQamGma5CL8aQ0tLoY0IxhCxukLa2gtefG71AqyoE/QNQbEG8om87Tnh/PUKv9JauCnHQe+B3vGRKhG4M15sYfS1k8ZvIyD1mxDY+afGp3LV2DY36xLHugd7tRCsMGhoKDTU0MZLoVyR0Q0i8eiEOviJYQYoUVYKijVwK+yw8LJx9/AV8/5FHWbDAZXvJgmIczXbXlmVtAT5pmqYAfgWUNJYzMk8kWIXWtgfv449w1ssvcdx9DyOGYhhPP0H0dz/ldaOf2985l4H0AH2zFvPHW55Avn0BQa2ccLhIQDrQcM47YfW3yIXSJHt0MpkMPl/xfASFQjE+3/qW9w33zEO100aM2GTSO6ZKFPj9EAxKQiFJMFj4OxCAOXMcLr00j7dULyugogKuvjrP1VcPV8fKwtG+7J966gnC4TK8Xu8hG8oATlMzZeFq0AVUzmPdillc+PKL/OrSXsz7juPfb/sqN33k36ZQc8VUcdjGsmmaGvAD4CKgA1hjmua9w1+2I+wEzrUsKzpsWP8MOMPN/h3HRiIZIkNeZkvW9hICRC6NiFQRinYi4mmydrbomDwZQmggJUbIi8yVrjzgpAcJlC0gHk9QVV5DZiQLbwKPbE8P+AzI53P4fD4qyjVi8eIJWxImXXKnQ+8erSAB4KATCASIxWKUj/PY3tNT6MZXU1MDQE0N9PUWN5bL+/agVx9Y5sttBbURZtn1bI9P3GQlmQRdOzAcQk6m9hrQctXp5G65F7Fo4qPJxLag1ZaNHr+bSGTJQZ8PIaiurqa7u4vm5jeWABICDLTR8nTBxcej/fn3wMTG8sHOcKGVLoE3HqZp/gK4CuiyLGv5mO1FH3CHZa4GPgHc7mqyTIayT38cfecO8i2z0Pv6iLzrHQDYc+dRefm1nGdt4axF57B7+Qlc+/6/pfacU/nhp7/Oxa9cRShU3FiuOXkxZ/3B4N5AkJQ2yO7WfszFk+gaqFAoRhHiq2P+Pty9STTNjxiTHC/liGe5UMno4PvXyiJ1PUZWA6UsrAzX1NTQ2NhMU1MT9fUNVFVVH7UH5VgsynPPPcPll7+D6upS7q0S+P1Inw/dC4P9UYaGKkh98UuU33k7/8N7uPFPX+VfP/SVI9BZUXG4TIVn+TRgm2VZrQCmad4FXAOMGsuWZY3tHbyaQp97V8QTccKhYOFCk5JELjl6AU1ERuYIVNSiDQxh4CWVL758n5NpvDnoyaTZtc0qFLXNFTewNTuJXlFNl7WFM888G0cU9/r19hYqNYx21/OHGBLFGysIKUt6xQ+m0+ijzm/u34eAxsZG9uzZzbJly98gb9uQTKWpry94X8uCeVIpA/wTz2Hk00hjjEvAsRElGrIcTIts4MXMxKEbra0QOjCMuBDKUQQpDzRxI7MjyHTx97Hd20VtsHHUI2w7I4l+E4/RDrpspBTU1zfS2dkxrrEMB60QBIMIKV3E0o9BHLJn+Vbg+8CvRzYUe8A1TfODwEnAty3Luh+43zTNB4C7SqoYjZFbtpz83PnYJ52E5+mnyJ9wIvrOHYhsFqepmcQH/g5r61bee8V7Cb99Drd98SssqppDdft7CIeLfOiAQMRLddrA26yT3Sz4xcNP8p+LP3Ao50SheMvzz//8L1O6vyNVOs5xHPr6+ujsbKejo4P1619hYKCfbHb/vX3EJggEAjQ1NdPc3EJzcwuNjU1FV/vc8LOf/ZhPfOLT/OY3t/GJT3z6cA8HNA2vF6LJIRKJQu5F+roP8i7f3Xz3rjlc/53P8It//sHhz6OYUqbCWG4G2sa83kvBgJ6Iv2cStSIHu9uJp6rZsStPmdDxGR7SdpqAMbEXKpFNUBmpRAZt/HlI5UskeQkb3bHpT6WZtXAxqcceQCSLV8XQ02kIl5FMJqmsrMQRhe6CE9nw8Th4A/uNsNpADTu1TcX1ApKJJD5fwYjQXBhLOZEl4N1vZQqgoaGJ11/fMK6xDBCNJZg1axbZ7P9n7zzjpKiyNv6v6pwn9USGDC1JQERRzGGNmFaMa3pNu2ZdI6iIYkTXHDDnrJiza0QwY0KbnCb2pO7p3F1V74ceZqa7q3pmEHFw+/nAb7hVN9Strqpzz33OcwBRh9IHTWsAdDqknvjHGRkUjUrun15tLdgyKKxKDwGOXdt/vTfcA/oglaauNM0bMhn2yZAFBg0azIcfvqt6TBRTFI3uC5CeRph9CRvn+vF6vZ93ZP3qDs0FrtfrfQJ4wuPx7OrxeC4FTMCbvenLEU4ixCLEDz0MadgIEpMmI9bVETvoUDbst7777vuc9e+LmHzmTtx2wpWUWktZtUrAYY/1SMMAuPqTAp46IYgky3y48Hk4J28s54Rn4yAAACAASURBVJHHXxmiKOJ2u3G73Wy9tXaAN0A4HKa2toaamvV8/vmn1NXVkkwmO97nCuXllYwdO45Ro8Zgy/zAqGDlyuU4HA5KS0uJRCJYrdYe6/QEadRoTB8IhGIB2tsDXeV/P4zZb7Rz4n8vJ3zeXKzGnt+HeWw+bNYAP4/HsztwEqCeqSADsgzSip+JFW3NOp+fKYoDnWAgnAjnNJZlJYktCUphESaEHmkYsWQCnV6HoijYbDYSSQVZyk3FUBQJjF0rVgF9dtRBNySTKZrSBt/oENdwvtC/lLMPGfD7/IwsHtBxXbkNpra2FHUhDYKC2+2mrU1jxS/LJJIyLpcLn68dubIS0w/fgi1XrrwM003phVJHxtBlhJxe89ZWAbM13Zfam8UCpFNX5EzKhAq6Z1wURAUSCU1jORxOU+dL1dHJWK1WYjHt+x8MJ3CXdlvECH2kVUhSRirv34UeF7her/cT4JO+NOoOC0TOPA/0em5+bBkH7VLFyFGjO4/fcPMd3PfkvVx06xWcuXdX3oXvvtNhNEZx9hDgByDr7AyIiPwqtdP088+Ew+FN8gHLI488tnxYrVaGDx/B8OEjso4pikJ9fR0///wjDz00j3CHfqfNZmfMmLGMHbs1paVdFMZ169Zw3XXXcPfd97N+/Toqc6hK9QWJydvj1AnEki1EIuVpsRdb/+cEdjj5UQ799xG8e+frm6S/PDYNNoWxXAN0z8IxoKMsDR6PZ2vgfmBfr9ebW/+tA5ZYHNzVDCtWEIpsWNtjFMpOTE4Fd4FDtU5zMwgGkQEuO8WlRZgVBYfdgNutfj6AaFtDtbUAR5GNIUMqMAsGjA5w5agjkKRkgBun04zb7cBoteJ2GHA6Lap92e0gSgbkjvNLFDuyMbV1taGNrD4sCpGWCJ4pQ3G7HRgMhpzn19RAcYkh7bjZZKCyskizTqGuDbMl9aC63Q6Ysg1FCz/E6RyqOWcWiwWzuWtOLVYzVmvuObZYLFgs+s5zrFYbNqv6mICOqGg9dBu3SW/SvA4AhwMUWY/eZelWx5yzjslgwuEwdR4XnW7cySAFBVbVOl4vFBSnzzGSgNvtwOVSv/cuF/jWxBgzZnjncb1Jl9ZvJqxWM+Zu82Wx23E6+ndSkjENBm65vRCDAe79+Fye+WgP3pk7mxEjJHbY/1BWrPmFxV9/yYhuHx1FgTvvBL0+QXW1O+dvCCA6tJiCSBCDQcQ61sEb77zLmacf36vx9dT2n43+PL782PLY0iEIAhUVlVRUVLL33vt2lre3B/jll194/fX5+HyNAKxYsQKfr5FddtmNZ555EoC9995nk4xDrqikUtKzTGhFp9Oxdu2azqRkhYUwbtIHPP5xFd4VXjzDPD20lsfmwqYwlr8Ghnds9dYBRwFHdz/B4/EMBF4CjvN6vT0ozHbBV+OntTVKYYVMIhGivT1MJAjr6hqxJ0rUK0UNxKQkra0RRHOUuKijaUUNvhJtLlVj+3rkOHwf8LK8JQQxHSsa6qjOwb/SJyV87QkCgSg+XzvRuERTbQuBQESVt+X3i+jDcWQx2nk8nojj87V3tpGJdfE6xKiIyZTy+iYSSerrA5p9/PILGEyJtPaisUTOPli9hKgxZSz7fO2gsyEF/drnA5FwhEg00Xk8EonSHkzk5KtFwhEikSQ+Xztut4NoOEgkFNOsEwgI6MJJJLrGEUnG8fvVrx3AXxdBp5fAH+7sR5KSOetE47G0aw26Cln70fe0x9TrLFkCRl0yrY6CgM/XrtlPaH0bDS0hDAZ75/FETMo5x+FwlGjHfG2YP39gkxnLvVrg9hVjG82MOaudZxcuQP/QatrMj3PKHXa+efUu3IXbMPusH4k0KfgMXdf84ot6iosNLF4cJRpVeuQ8OstLKE4sA51AYYGTp195myMOO7THsfX3VLz9eXz5sW08Nqch7/F4rKR2g2Z5vd63NlvHWzgcDidTpuzAlCk7ACmJuLFjx3PAAdMQBIGPPvqQRx99iBNPPHnTdCgIjIgb+VFsR6fTs2rVClasWE5Tk4/DDpvO9CNtfFN7NGfN/jvvP94zVTOPzYPfHXLp9Xol4CzgPeAX4Fmv1/urx+M53ePxnNZx2hVAEXCPx+P53uPxfNWbtiVZQA7FsBSZUcQYiiIg6AxEcqQ/E0LtSIIeUUhJKdgtBbRrURA6kFCiyIEIksGEosiYZCt+qacXcCo9dhfEnJIQoqigZOzf97Sp3qRrwy7asXekMbJbbaxYVocWfzUYFDBlxDL0RL11tKxDsWfm+MxND5BkIT2QrgCiITTTMScSECSEUd9Fd5CEPnCiu48sB3WhqHU5UpE7jULRI/U4gw5hqyzA721C69Hw+QQs1vRGdR1LTq0IZlvTGtoFI6WlXRJ23bMGqiJz3CLsXdGzUagBgfSb2rnA9Xg8RlIL3Nc2tvENkGQTh94zm6deeIk9dtyJke5qGj9+kvuvv57vP36cyZMV3n5bz/XXG7nhBiPPPKPnuef0XHZZDIj1ikMoFxdTKIsgKFjjZtYHGvrML88jj78oLgGe+7MHsSXj1VdfprS0jAMPPKjz/bz77nvy6KNPbdJ+xkVsxBNxBgyo5qOPPmTpUi8Tx4xl9lGHUfTiHA6KTaemIcjbT8/bpP3msfHYJJxlr9f7DuDJKJvX7e9TgVM3pm1JhihhFKOfUESP1ezEH9JOxxyORMEgYNNbQRDQGwzEYrn1fBVBIh6LY7LZGTduPC8/+CrhpHpWPUjZxJm8VUUnQFy7H0WSEYW+6Rm0CyFKLV2G7PCqofzw/Vfoc4gGZMTRoSi5A9Z0sRBY0iV4emLS6nRKmhFaUgJSk5Pa2hoGDRqcdX5zM7SaGygxu9MP9FFBYwNkWVY1TO2+tbTtXI68spuxTN+4wcVlepoWyCiZIXEdkCTQ6SDZbQKk5Ia/1efY2bIWil19isrOvF+lxQr1tSZGDu91EwB4PJ6ngd2AYo/Hs5aU1+kRj8dzNqkF7gbpuF/71nI23itT2KZN4cul3zLriWdxOl0YjUb0+tRrZvhwheHDUwsqSYILLzQxbVqSSZNkhg2L9CqFrFw5gMolBgQDBNcVEKtsYe3aNaq/uzzy2NKwsVKPHo9nL2AJqTDifFaLjcDChQvw+Ro55ZR/Zh3b1IlCJsVcJIRGGstb2G3szhxcWsa9783EfsoIjn7xHcZOWskgxcLs967gb7vuh65qYM+N5vGHol9n8BMEQFBIyAmGlJZRo9QgxgViCW2jtHZNC2a7HqNoBL0OkygTzx3fh5KUWV7fwJRDR2O32zHo9LQHtTMFhkKALt1AkkUTQlRbok5MxEHU0f091tPzlxBkDEKXgTV2u8k8O/9VBnnUeUypgF8FWe4KalOEPgogbwRcw0owNBpYvXqlqtFSVwf+wibKbOli7j0uHDIMRqOix2Q1UVdXR1VVdrBFKObDVFBChPSdB4fDQVNTU6eWco4uGFBkpza+ltRGiNqQsm/ahhKt+6lPRkHfC/X9HCh2KyxZ1/N5mfB6vcdolL9NH1RpeoO3VofZbasI8+e/2bkbooXnntPz978n2WmnlIqKwxHrVaCeVF3NgKXFCPo6hLAR0zCZ199YxFlnDt4Ul5BHHn82NkbqcRvACfiBMUCYXirY5AHxeJwHHrgPk8nIySefvln6HKJ3oAsI7Db8BG5/9J98P1Lk0JPuZFzpBNaMX81jjz3MhIrfmP/9EA6/dypzRp7OmH/MoMd833n8Yej3M59IJjEbTYiiglRQgi2WJNSubcj6fX6sjpSnVHG6KDEK+FpzUyoMkTYCskJZWSp5hSAIKJK2KdfcDBZzumWUNJkg0I4kqRunQqgFndFMmonYw/axoAhpK9qyYR6SkRa0zczUuaLYtQYSOlzNiobyhCCqt9Xj1nb3y99qJCWJdny+JtVTa2vB5EhiELsMxt4oW2SeUS65oVhk1Sp12nuzycdAR/YKvLKyitWrV/XYH8DwolHUGOo050ttYGIno0T9cZLlvrt6MnWrnSUWwrXaOyr9Ab6IjiuumN2jobx+vUBjo9hpKANIktSrJANyRSVl1iIEnYJJH2HQsMG89MGHv3vseeTRH+D1ej8HMgPgO6UevV5vgpTm+cEd5z/h9XrP93q9J3u93guAp0gl/cqjF1i8+Dtmz76c/fbbn1NO+edmSzWtWCyUb23kyTseYNBvMRJN2zCuNCWLN2jQYA488CDa2+7i7GOeYOmPAgv1tTx5/QEINes3y/jyyEa/NpZjUYjGwhhLC7HEJHRWI06zlZYmbTENMRZGbzGk3HyiyKiqSuprW3L2I0ht6E3dPvCigWgOL3FdnUCXPZB6uGIWF2JLE7os7bYUkqHl2J2ldDebeqbTpp8h6PWgpGgIqucLShYPY4NRKooaHGGVQfSUYEWWSZcxq6jArmgHn0UiAkZj5ksodz4+SRJAAKmbhF9FooSEM0J9fb1qnTqhiYG2QVke3mHDhlNXp/GSyfAUV1oraTH4NedLEDZklpK7F+a4EhA1UmdLPcgTdkdi8GBcDUt7ff6fgYRowmzOnVgkkYC77jJy2mnp2z2KoqRJ+GlBLiqmUhIQ9GA2BtC3jaLZsJolS37rsW4eeWyhUJN6VNUx83q9j+eD+3qGJEncd99dfP/9d1xzzQ0MHdpHftvvhdVG0Ugj6xZ/ztpAkE8XfcWcOVcRj8fR/bqEqYsWcljbJxiuvYKdFRNvPPk8oyIO7nrseAzvvkVNzXpef/0VXn/9FVpamvH7obk5z775I9GvaRgtdVEUcxy9w4JNMqAIYDGYiYZzZOSTkmDUdXptSwoLiK6IIityKuhPBXI8jN7UpdssOooJNzZrdtHUBJaMHeOkyYEQ8Gs6i6Oh3yiqGElrNxHyHv2NaocF0Ov1adqMnYjHybR+zbKBtnBbjj7UOsmdIVFQZJWh9fSgpo9rwzwlEglVLq9OpyAgoNN1/UStWFOEYdQToMTFBFaDNcPQFXJqIAuCkrb4MBgMvVnFpPUhIEAigSSpj0uWNfjiuj48fkOG4mxTT3rSX6DoeuZk33KLkdNPj7Ox0shKYSFlIQWMAko0SHnj0dgOb+Ts2Vfw4XMvbFyjeeTxP4jCQit6/cYFWmthS5DxW7t2LXPnzuW0005j3LhxPVfYCPQ0Dz6XDZ3JSJHfzypdJftNPpB41MeMfXfj0X33RQgGOfKgA7lqUC3l0W35ruYC/vn+F5gDCe59/FhcDhe2cUMYtfMonrz5EeK1o5g88m6mToXDD/9DLqnP2BJ+C31BvzaW/e0igi2JIAg4jQ4Ui4xNye2RC8fD6G1dl6XT6dGLJsKJMHZj9vZwMgm6RAx9N+vXWjGSltoXNftIJMChU0gkEp2eZEGnAzmVJUiSpCwvWTzWiLN0J1jaJQWzwR7tUzS/IlBQ4KK5uZnKyvTEIfbWdYSqC6FbbGJ5opwVgdweyczehR6SnwiigJBhHPdkKocjCRyuLhqGqcCKTjFQX19HdbVK8EIySTgcx1mYboD1tEu2fv063O5ugYQd52t540FbxUIb6YOI6e1QX5fTMypnznIvtvvSfhZWK0IfPNF/BnryDD/+uIEpUySGDMn+vff2GZALiyhtl1EMArr2dnbd2si7sRIa9N+yfPUyhg/OTkaQRx5bOP4QqcfW1h4y2/YR/V3GD1JqF0uXern44isxm81/yHh7Mw8JiwUjJvRTzmE723ss/fIdnt1mG46QfIz64Gnsg8oxLvkAW2uSxWtuRzQaiZeHiBbZUexGjO3tFH5ez7ufOHG6j4IxbyDU7UvFyqd44QULu+3WQ0bdPxhbwm9BDTnzcWzGcfQZMdmIoAdBFNGLeooKiwknYiRyZEpr8tdT5HSgdMhQKQjoFQP+mLp3NRAAk1FC0XdNxeQJU/HWNGr2oSgCggDBYDtmc8ojLSCQVCScTid+fza3NCaHKXCWpnlsu+yD3hvLggCFhcU0NWWPz9m8GjkjiK1ccrM2sDZnm1n8XEFICxLMRFiIosuUwVOEnIuYppYA1dVdEhO2icOwRhRWrlyuer7FX0dTNMaAAV11esyoDdTUrE8LMlQ66qgZxImEuiCHIPRAJ8+oEyupRLdmtebpoqhk3+IejMMQIQyZVJB+LpFmN3ftdMybZ2DJkq45f+wxA0VFiupLPJFIEA6HeteJxYJZNCIaBPSxGGVlXiqWXkHRmGFcdPuM330NeeTRD7BZpB7/l9DeHuDqq6/E4XBy0UWX9UgX+8NRUoRRcHB2aD4DJ8bYatehTDG/wsiTpzDMU4K5uYlWoZRfR1Qz4JjDGbfNQUwfsoD9p2zNAXufgXNSFbYDWik+5FtCuqvwLV3Mgkg9N788jbff1vPrr/3atNsi0b9nVICEksSkS32ErSYLCUXW9EIpCrRG2nCZzWBJGbGyxYo5qRDRkIJrawOzLgmGrg99VbmDaFxOuZ1zoL29vVMb1iBYCcoxCgqKaGryZZ0b1UVxGJ2kcZY7LkNQoYcEg9qBr2VlFTQ1ZQfTGYPNKdHjbjArRqRcwWooWcafQTIR1ZivRAIahCYKjMVp5bIg56QVNLcE0jzI7smDMQfjtLSo012cTatoTOrS6oi6lM2pZZTLioDP10B5eUVnmQbzBoD6ejCrqJX1ZJRnNml0l9PiXalty6rywoWc3tT1Bh8llvSFT0/pzv9slJeldjpkGdatE3ntNT2SBHfcYaS8XObAA9Xv2+WXX8I++xzQu04EAdldis4Ikt7A6gWfMXNGnK2b7mbxqh8IhrSDf/PIo7+jQ+rxC2Ckx+NZ6/F4TurIZbBB6rEzl8GfOc4tBYqi8Npr87nllps444xz2GOPvf7sIQEglpfijLt4f/r+/CIewKq4iT1+2Jpd5o2mfPHt7DBlKa/e/w7f3/cm95x3LsZ9FBbV381WLx7Azsa9uORf9zBw5DZ8/7GD3XauZpxcRclXlQQal/Jt41U8+mi/Jg1skejXM5pMgiImMYgGkMFoVJBlRdMPm0iALCSwmQpAEBD8begtBpRkEkVRt4CSSRFJiqHv5hXT6UDR6RGiERS7mlteAgSi0SjGjux3JsGGX16Dy+VUNQBlQcGg6z2loLYWLCqLX0WRKSwsJBDI9l6LigKZAYaiCOSWj8ukVAxOlvNLqE713Pp6aHX6KLUNy2gjN+LxZJp0m7XIjICIpKE6Ym+rI15lVpV7y2WUS5KSzoHOMbCaGrBasikAgi7HvQmHkTOouROGbMU3y36GQvUtnASJrGE4JTtRMYLf78flykwKA41CM+X2sWllvVEQ+TMxddttAfjwQx27755k6VKROXNMHHFEglGj1H+DyWSSNWvWcO65/+51P3KJG+MK8Ftd1H/0IY4SNxedcyqfXHsIZ8w9lcevemaTXE8eeWxubE6px786fvrpR5599kn2338aV101588eThoMA8uoWGhkyZjvCP18HIeXvcpSwcmuF2zPtEMm8fnnEo8+aiQeB0EYzbQRd/Dxkefx9a8/cOYTa1kQnUursZ4HPW8x9/Vl7L/rAMIvvkO13Y73y7k0CIu4+OLnKC7+kz3ofyH0a2M5GgWjSUBUQGhpxuZyk4jrkA3qH95IBGQ5jsFkRGhtQTGZMUshpKRIIqbOz1IUaGxsYdcJ6bxZRdBBLA4qKlhBuYVqXQf9osOqsgnFNCWDFNsd1NbWqnSU9UdO1NeDTU2BSwCj0ajuxRRSXGKlm3EsiALxOGip/MooWcZyuVzE51F16kZDA4iOGLYM/rdBMRCXcid/yRouCqJGYhIFslzrst7QoWWt/rMV1FQ8cky3zwd2m1a4oDpczSuoG1RAYTeDfBfPaB6cX08Z6hHVPlpxmdMN4kGJSpbrAtTW1mQZy4kExMUkRl1GAGf/diwzYdyOXH+9kZIShZNPTrDnnj3P7DfffIXT6aSyUjW4XxWKxYJJL5KQErRtO5nkmHFs9c5d7OX8D6/9NJh4PI7R+Pt0rfPII48tE3V1tTzyyINUVw/k6quv75XKzuaGOKCcIU06Xmj7mh2FGk4cfhxftn7HknIDU3Ww664Su+6aen8mk6DTiRwu3MHMxy/m/sQabl17JfX/upy7R37Nvy5ZzP9RyD1bu2j4OYjFqeNv8kreeP0rdtl1AM2JJiYM3wa92K/NvX6Pfj17ipIyRoXWFhTnYMyhJsSkAUmvnmUkHhdQRCnlWUxKUGjF4LSgk43EQ+qc5UhEIRIKMaDbx9piUVAUAVlWU30Av1SH2+QkFI93BvhVOsuprWtniNOlyr/UtHM0tuKbm4UNTJLeV1MUwuEILpOzs8hZYaFpXT2ValY/0Ky0YDOke0QNgkWTItDQAA4VJYNSqYjGkDrPW4lEVcnBiiCoUlC00F4yGKn+A0AjvZ5675pHYjEBky5FiUhDjmDAeOtihBGFFBZ00VDcJUaiSW1Ldq2xlkp7uie+XClkdUETzc3ZdJqmJjBtgbbekiUDiEZnYbcPYv58I3vvvQ9OZ7bXvDsWLPhso7LvmQ0iCTlKJBIhuf0UxNYWbrc9xpu+vbng7nO46/z7NvIq8sgjjy0RbW2tPPzwAxgMRs4553zsqrvC/QNKWTnDW8EWFBmgPwzn9z+x7ZwbufX2W5g6dWe+/17kzTf16HRgMKQMZkkCT/WtrJg4k+M+WMjVN53JgeVJrhvnoPz1Fzn5mIN4boiVhm+/4kPXcr6Z8y/ufMyEZBvE6L3tPHrWw1m723n0Hv2bs6yAIssoggB6A06bjBw3ICkKkgqxNBoFWZYwyxKKI/WgGN1OhGSSRFI9KLClBfSGdFk5lwsEwUAgEFCtE1VC2AUTLS0tnfxYz8BC1gei2Gw29fTanV7PbpxlUUArvaCipOTTstvpPCO7jgDtzQGKiroMOdvYQcRXN2gav+sM9VTYKzJKtQ2/SERAFLPnsipWgi+qbiw7m1cgW1ReXH0MWAsO8CDWqic+AXWzOJcEnhYnXEbEaDSpBmo2Siux68s7E9hA6mUmaI4AwroYDmP69UuCDnuhA58vm99eU8NGS6v9mVi8+AMuvPAcdthhKqNGjeHaa2ezdu2anHUSiXhnOuzeQi4pwarTkyRGOJzaMYrvuz8GvcLMxDTe/Ph9kv1cOSSPPPLYNGhtbeG+++5i3rx7OO64kzj77PP6taEMILsKqAjD1DVFnL1mKT/sdiZGs5l4PMHddwv88ouOGTPiXHZZnAsvjHPppXFmzoyz005JLOuuwzzhaB4eVcTXjtEsGFpK9Xbbc+6iJewy3U5x8d7U1yisjNUy0iHyk2cY1od+Y8bz/0LOGb+URy70a2NZjLZDQkIuSHmnRJ2AIInoBT3hRLb3Nh4HRYljEgXoiHY12oyQ0P6BBAIgKHHstq5IL7sdZFnQ/OAmlAg2nYmmJl+nsTx4oJ5wUEYURVXDVC0FR1JvAY0At1SdbAg5bpmggL+5LY3nW7ztUBSfdh9thiCFxvTUzkKH0Fkiob7ACIUTOJ3pLyOHzklcY0FS0LwapSjbw5jrxxchlKW4UTHMSqBF2wgSUOMa9527IIhQVlZKbW22OlOzwQ8RgaqqAWnlORI+am0DYDKbVLWZG2qS9OCQ7ZdIJiM4HA4GDx7C6NFjuOqqa3n11fncc8+dqgvIlJxf3++PNMJDsaIjSZR4PEa8Y8EZO/ofHDV2ORWm0Zxx77m/93LyyCOPPwGrVq1kzpyruP76q3nyycfwen/Lkv6UZZmPP/4v11wziyeeeJQDDzyYSy6ZmS4b2o+huFyMaV7NP77cBse15/PM1x6iUaitPYREYj7/+EdC1ZkzdKiSMpynncgv/iHoh2/Hpf83k4+2GYVU7+fC95uoPlyHWXIxcScPa/37cEh1NWuO2Iuf7/qM/yy8fvNf7F8E/ZqGkYyuw+ooTKVv1htRDEYMsXbMoolgIoijG90AQJFSH1+h268sZTwpiBoeRlkGxFQyig0mjSimOELxmLrXNyK1Uax3oihyp1fM6ezBYOoaZedfkrWEWJ2G502W1aPMOhU0sg9JgkTYH6SiootSYnBaEOTcSUYyZdUUwFFo19RA9jX7mbhzBsc0IzV3dxhiQTBkBxrkyuHXLLbhMqZbjFVV8GVQlUYObAhUTG/ToOgJJ7T56mqQSVJWVs4aNTk4JZX9yZrh+s156zUuUyfqkFQY00pLE6LTQlIjmcmWAovFwtlnn8eqVSuZPftyjj32BMaM6QpaXL16JeXl5USj6sorWpA8WzE4oWexEEGn01NXV9tJ5TDNOJub/tbA8e88R+BUP07TFrjqyCOP/0H4/W088MB92O12LrzwUkwmE+vXr+Prr79k/vwXAQWr1YaiKLS3t7Pzzrsyc+asjdDJ7wcwm2m9+GoG3/ccJs8gJkyQueUWIzNnTuT++58HDslZfehQhfmXnsppT85lyf378ws2miY+wH3vnMLkW47nc12A+mSUeOE8jvvFgzLwYW6ulPngqmf4ep8CrjvkTIYNy9lFHhno18ZyVGrG4nCioKDYHQgtLYgoGI0WVc+yEAqmpCy6ZSVSrFaMQEQjfbWiKCk+bYahV1riZsmyX6lQyfAjx/3Y7NXQ3kUJEAT6IpecqmMdQKB2FbKcHYCgj4eRDNq3R8173Sy0YpQNOJ3pi4hc6avVDEYlqeAqcdHQUJ9tLCcStPrDDBuWEcyWi1KhcUhRtJNR1OtbKLakJ10pKYFoUrsfWcimVhQrpayqX6I9NhWI6HG7S/nuu29Vjqpbvjn9o6pD1q5R4FtFw1A3aEt991Oo35shQ4YyZ86N3H33HSxb5uWQQ/4OwA8/LKasrIJEQn1RqgW5tAxP1EiSdvT6dGMZQSB69pVMuPc1Tpt3Ec+ec//vuaA88sjjD0YymeTJJx+jrq6Gk0/+J6WlpZ3HqqsHpn2DgsEgkpTElSGRuiXCvtsE3MsWEQKmTUsybVqqfNttJ/PNN1+x7bbb5awvCHD/Py7kys9mBkzq+wAAIABJREFUofyyis8OeINXm0cReuJREok4sQVJPCPGc96ydZz07sHYLFNoGzyWoi/u5grpa+yGI7n5tD1x2rbAAJk/Af16SabTx9EJHQZjR6YIk2QimYxnZ0QDhHgMSY5jsHfzJlksOEULTS0tqn3ElQiikj0NVqedQKt6UKAxFkAoKMiyD5UOo1TNw6omkeuwDacmuE5VEcLc7lOVw9ggnKdmZK7XN1Bqy+Qf9wA1m02nw1WcMpYzYW2rQTaaVDyrQt9zZghKdkKUDvh1IVzG9BeiSlbsTshyyrOcOQanYwKrV36pWU9BfS7NZjOSlD02QcMgzFQUyexDFRo63tbWWpIOV9bvaNQBfQls3PzI5eARRZGzzz4Ps9nCzTffQCgUYt68u0kkEn1SwgBAEBgVtyJJMjabPYsus/sBJqaOfJyf336HVW2r+34heeSRxx8ORVH44IN3ueqqmWy33RQuu+zKNENZDXa7/S9hKAPIAwcRmnVNVvn++0/jrbfe6FUbgiAwa6crOWrHKRw88iA+vXIkJzlHU2UyYZoykJ+W/wpigE9312OsehtrwM/nq6qJf/wbI766jWNuupKrP76Jlqg2VTOPFPq1sWxKhpDMljQKhQELsaS6l1gA4nIMq75bpglBwGhy0N6qbiyH5VZskh7FlC7TJYkmzfTChmgYCgqyjNwNaaJVvaWdRV11XLrB1CVbVfuwta5HKdR+KaipSLTpghQYC7O7zpHMQtX4E8DhchKJZG+Pu5pWIjuyt7YFFG1tYg2vu0Oy4Y+pB1EK9Jw+uTtCoVSmPDmDuiCXTERqUM8Mm2hrA2PfooO1VL7FHN57NYQc5aCxGNPLSdpDcQoz7r9lt+371MfmRlmZs8dz9t13fw4//EguvfTfDB8+kgcfvK/vxjJQLduQUTqM5XSpRp0OTCO2Y4h9AJfddk6f284jjzz+OMiyzA8/fM+VV14GwDXX3MDo0WP+5FH9SVAJbtbr9VRUVPQYHN15vqjnn+PPRACqXANp+dc/uc46if/KRQh2hXd2OojYihaeGLIHE0LfMrx8HYv8JbzodzN+wXfEr17PzV/cyQdr3t3EF/fXQv82lg0KETlIoakrAE22WBGSCXV3XTxGTJSw6tO9noLBgqLBi0zEm9AjqsgPiChJDZ1YSQI1reMckaZqdmShzUm7RhCdOdiiaZR2dKZaT8xMkQzoNkafVyXwDMASakGxqqS9ywl1a7ki4aY50tCnlrQM/4YGsJqz+0g4ihA0tvkTgQWUlG+lybXOlTQma1wa5YmE+r0Plg1GqdfgWSjQ4mumoqJS/Xg/hceTzW9Xw+DBQxgwoJqbb76dZDJJaWlZn/sqkmwoKMiyiXA4hCzLPPvsU52BhNOnJ9l+u+dY/s1PLPjhgz63n0ceefx+xONxfvrpR5555kluuGEON9wwh7lzr2flyhVceeU17LXXPjnjaf5Xccwxx/PYYw/3qc6l21/BgUMPZomxlYWz9+algXfxzvs/4bn3YQ44/AxunWrmvqPP5oF6hVHKr4SL/Dxvgga3hcRZC6hfWcOt38wlLvWNFve/gn7NWRZ1EJFiFJi7vKUJkwNDLEFCzjYypbYgkk7BZVbxyGo8j+ZAI0GHPWsPWURA1sj6JyoSmM3ZHmQNzeANp6XO76pTWSnw0xoBl0vMTqSQCCGq5q/P9WLpm3dTw04nWVxKuG4xVjSMGLUhCDmICIrSTTqvC24KWBBb35uh9oi6OgGbXWMEGgZ2e+B7hgw7mNrmPnCatXShNaa+vh7M1uz+rYNKaVsZwFCUXUcRoL2ljaqq6t6Pqx9gypTeGcuQykRpNpt55JGn+iwdB2AyWiGkUFg4hOXLP2HevHsoLy9n7tzrGTZsOEcf/Q/kyDCqqkdz9yMzOHjP3AEzeeSRx+9DKBTiq6++5KeffsDnSzkC9Ho9Hs9W7LDDVI466ti8YdxL2Gw2RowYyQ8/fM/48RN7Xa/CXsnhI4/k+tarmXDy1ixaJDJwYJLTTziDi246n+d2M3Gk7jg+e+0Vjv1pBUumbsUC7y/YdxmA74JH+Pess7g5eQNmvZkjPEczwLFlfYP+SPRrY1lJ+Y7SNJClYjfCyjhxOVuKKrbeh2ATsBaWZxwRVCW6AIzhAIoxO/uHAZNmRjpdMgYWSxYNY4O6Q6YNHYuBjpSKQnfPb1UVfBGAypE2gsEgRUVdllO7EMZhrEIhY5WnKChKNt0gdZV9Q1MTqMUQOicMIbLiPaxFKsayoqFdLOSK8ctWqQCwSAYUjfx5sqDtpVejubS2gs0qZLWm00Fcw+MfkVqoGDgW5ctfNPvKhJCD0qKGmhqw2rLHW1plYOliKFQxlhEEYtGEahrszQmPx2MFPgFmeb3et3o6f++9J9Haqk6R6o66ulrKylLc+rKyvnuVgU5pyOrqKRQWRrHb7Rw67RAO99Vx/WuP8uk3H3BKdAh7WPfgvKUP88jtlzLt2Ms3rq888tgC4PF4dgWuAX4BnvF6vZ9ubFvxeJzW1lZaW1toa2ulpaWF1tYWWltbCYWCqt+A4mIXgweP4MADD9745zqPTkyffhSXX34Jo0ePTSVa6wE//fQD48aNB8BhdFE5ooHXX09R3AoLi5g25WDe+/k9nNuMZT/d33n+s0+55P3v+GT74bQshU9sRayccwsvH/1PDGcdxpNLHichxzll3OnYjf1bt3pzYJMYyx6PZ1/gNlK0joe8Xu+NKufcAewHhIATvV7v4p7ajSeCmM3phqyt0EgyCtFktiEbaQlhtAnojOn8Y4fZRXtQJQU1ICKp8hRE0Ug83q5aR5Dkjo91Zj11a9HnA6MJYrEYZnPXlJeVQSIp43S6aGrypRnLjbpmtrJNpkFI5y1ZsdEUVk/MoWmsapTXrJOxObKvvWJiOeGFYYrVDDm0FSy0oW4sK6IOQdDgJct9U52Ix8Goz05d7XYrrKnXYcqRDTFrXLmOaRnxGh4Tnw9sKglGBg2C9yJQ0Oe53Ky4BHiutyf31kP82WefsPPOu27smAAQzEZEBZ4P3cPwNTquvWwOa2afyn2TRXa8+mxuv/lBtj16OF9/2ojRGeLeL+5lv7H7oR8/6Xf1m0ce/RgK0A6YgB637G666brOd7kgCGl/GwwGCgoKKSoqorCwiOrqarbeejyFhUVYrVZVY9ntduDzqX8z8+g7dDodp576L+6881YuuODinOcuXvwdDzyQiv8488xzOMJzNHd8/x8KC2Zz71dPU59YxswDZxF/Oc7rKxexfisXp7AL142fwI1vv0mtfRV1nlK+WF7I5Huv5aBHX2LmO/ORXE3c+u3NjCz0MN1zVJrj8n8Nv9tY9ng8InAXsCdQC3zt8Xhe9Xq9v3U7Zz9gmNfrHeHxeLYH7gOm9NR2QIlSXJrO2zQZFURBT0wl+CwuJTCZsi+pwlXJl61fqPbRFmzB7s7m4IrmQuJtK1XrCLIEJpOKksOGl016aW0t2JwQCASwWLr6EkWQEXC7S2hoaGTkSE/nsWadn0pbBfXK6rS2KuOlLPcv69N2llZQWovXh7PcAqRfh6tYr02/1uo2p9Gn3pjS7d/sbvq+XafWS1kZLPlCxpRDqz5zLiWdAVSy9+WC1uXHYgJ6XbYRb7WmMrJrtbUx168Gj8fzEHAg0OD1erfuVp5zgevxePYClgBqq8LfhV9/XcL06Uf9rjZEswmjLDLJdw4f1B/Px49cxGfbW7n2gDsRBZGdbtiZm266jiPGz6Vq7xmcftN2TH/5EM55f092P/HmlA5hHnn0Q2zsM9vhSf7U4/GUAv8B/pGrn4suuixPi+jnGDp0GKNGjeGppx7n2GOP1zxv9epVnHvuvyktLeWGG+Zw/vkXccTIo7jBdzqO7/fmtP1O5IxHHmaa+yyKm1diG78VFw56lWkr9Fx0zHG82VjPB0t+4zh5CV8fP5BXPlnJFzt6OOTY9znrotmsjH/N5Z9fwiHDD2e7iv4daP5HYVMsE7YDlnm93jVerzcBPAscnHHOwcDjAF6v90vA5fF4etynaU9EcBWlqztYbQKSZCCZyFaqiCgxjLpsY7nE4SIYVifo1rWuZaA7eyiipZJYWH2VLCopYznrRSMAKhSJpiYBqxUaG+spKkr/SAuKQHFxCcFgunEWFqIUWAqz+iilmPpQHapGpsaLT4s5YF63HKFc3YrMZfqqv2CFnAGOWlAzMhOJFDW4Lx5sQUqqKntUVUG4bzkviDhKkFZpLZS0eNEb5yHW/FhtOofzI8A+3Qu6LXD3AcYAR3s8nq06jh3n8XhuBY4GtgeOAU7ZVINZvXoV1dUDf/9H2uWgcqKR1569hP2G7M2CxT8ws8NQhtS242mnncHSpbN59003F556HjUry/GXFjPrqSPwPXijZqr5PPL4k7Exz+x/PB7PBt3QNqBH8dy8obxlYL/9DqCgoJC7775Dk07a1OSjpKSEgoJCrrjiah5//BHGucdzy97Xsa3ueD54dgwDhgSxV9QQCMzkjQe+4vjxM2nZfSoz4vMZU27itnFj2XGfExn6WDMXu9yEDi3j0Vd25KRjL+e/j4/hwrE3srZ9NbO/uIL17es28yz8+dgUxnIV0H3m1neU5TqnRuWcLIiynB70BticOpSEQlwlOk1SZHQql+QstRAPqn8Y2+NhyguztR0VUylSMpqVZjMFuSMgMJOzLEI8nsVljkbBoIOmpiZVLpfFYiUaTaeVCIKCXtRnGYwmxYCiyKq2WV+Vfu3+elJci9//Mwi5yiGo7o0NE0avoiUNGslVmlOUir7AHKgHmz1r7q1WkJLasnZqKb0NzhE0rf6xbwMQ1K9FUGegdFVSK92E3zCv1/s5kKlPqLnA9Xq9T3i93vO9Xu/JXq/3AuAp4IFNNZ6XX36B6dOP/N3tCIUuysrNBFuXsa2vmYff/o0ff0hndg0ZMpR9990Pv/8Opgy+GKetmCcX/pdL//E0Twxo4r0bj0a/aOHvHkseeWxKbOQzewEwxePx3Ac8RsqwzuMvggMOmMYee+zFFVdcyqJF2bvkra2tFBSkHIs2m63TqC63VXDKKUkuvjjOhTufzgLpbq67TmGXXW7kkkteQh8YxCX//pAHKmr41djGwYEW7jzjJAx1W3HwR3EmjZ/KT+F5fPfDCZx5xoN4X5jOdPdlvLbiFW74ag4NoexcDH9V9OsAP6OYoQZhMuIqAkESiWcYlySTIIoIKkaZpdBMPCanMldkqF5E5QgFlmx9WKPeisVlxev1MmrUqLRjipLKOpRpmEk6E0IwmNVWTIrgFATa24OdP+hurWEymUhqJKjIXv0rpIxbjT18FYiI6l5aWQKDigReD1A7vbVsBHqvurFco2+iyKzBg1DpvK4ObFa5T54PZ+MqfKPLkOvUL0Z1cSEo+P1+LJZ0UnGxdTyrQo+DdWx2JVGjfY1xGQNNJG0qyik5a/3hUFvgqqaL8nq9j2+qThVFIRwO43D0rMfcE8QiF6YGHTYlxhLvb5RVVHLVVZfzf/93GgcddAi6Jb9g/O8H7Nbux1/3DV8f/jQfjbSwTXA9tx41ieurd+elHQdw1893c95H7xH91zmsbGnht99+pa6uhlgsTnl5OVtvPYHhw0cA0NwsEArBwIH9mmeex18TPT6zXq93PjB/cw4qj82HUaNGM2fOjbzxxqtcccVlHHTQIUyenKJEKIrSY9pvu9HBTlW78Lz3aY4//himTp3BJZe8wKJFD3Dppfdzw9dzODI+iknPf8g5R49mYe0evPzGAwwQx/KB7VMKBtQwILiMO/+zDaWl57HL39p45rf7kZQkJ4w5mRLLX5vatimM5Rqgu2bUgI6yzHOqezgnCyaHlRK3E7e7IxKzxI6ztgmjqMdm1neVA/h8KDYbgqhLLwdaK8vQm424xTi404022QjVpe6sOqUFZZQMLaGxcS277NL1TlIUsJiNNDc3M3BgRVo9vauIEoOEy2VNb8/aRpW+kBaHkaqq4rR+jAYDpaVOnE5LWh2jydD5/7TyghJcukakjPMBDEYDTqc5q7xA7wBTPKvcYjHjdCroXfqsfgwGo2pbFosFi9mQVW4a4ED8VaagwJwVues3BxheNiqtjtvtwGYzY7OYstoKh8Fdpses0r/JYMTlyr72kkQbicEDSIbI6sdkUr8Ws8lELOZn1KihaccGOkcRiIRU+zEaTaptGfR61fLK5G80D6xA8av1r36/rFaz6hxvCcg15kWLFrHHHrtskutKDqnAWaNnsqmd6777le13OJA5c07l8pkzmfDZh0zaYQfQK2DSc8zZZ3LNIi/n1W3PRzdNZsd/juRn/zLKn17B8vq1zNO9w5CnnsA8oBT7hOE4RzopnVDKT/5a3nnldfQBPQMcAzAKM7Ba3SSTMGECHHbYpt0F6M/3Oz+2vx4KC63o9b1P/NQb5O9FCn/kPJx88vGceOKxvPzyy8yefRlHHXUUNlv6d9TlslFYaMkKuj7SfSgPffcQ/214iyOnHMkHH5zEBRd8x1FH3swbb97ErAUXMeyKcymfcR1/mzqV7V96iFdOup66tXZMLYt5p2I+hxwDyi+LWbzobyQSs9hqmyZeXHk/MklOm3QaFY6KP3wO/gxsCmP5a2C4x+MZBNQBR5HiO3bHa8CZwHMej2cK0Ob1envMRhGNJwhFk+kRtv4gIVmktbYxrVxoCrLGV0/BYGdWRG5rKE48Cc2r65Dp8lbLMoTDQYSkMatOIqgjKMWINgXSjgWDEE/EaWtrI5nUpR0LS9C8qga/P5xWXuNfxjaY8RPN6ieeSF2f3x9JOxaLJfD52lEUJa28zlxK+4rvkAPV2W3F4wQC2X2UtRfxY/3qrPJIJEp9Q4iicEqXuvvxeEy9rXA4QiSSyCo3m0GQDfz001Kqq9P1dgNykKJY11xtiJoOh6NEovGsturqBHSynDUnAEpcpqmlLftawlH8YZACclY/sXhC9VpisTjLlq1h2LDh6fcxLCKGkoi67P7jsey23G4HiWSSQCBKbW1L2mJBWPMbge0LYH0sq61oLKkxx1Ei0ew53tDXJkBvFrgbhVzR8C+99CrnnHPBJomYN5rMOGNWVo7dC+GrpzEYhhJY5WB2YTHnLVzE9NAarAceyJix+1O/upahjiRvPHcWZ25jYTdHNR8bf2Sp0QVDi0nqRX5LrGd0fYTg22FWLxiPYjYjiqWMHncW1iEtrNR9xLevHsybDz1MWVk5X3xh5PTT9fzrX3EGDPj9nub+rCSQH9vGYxMaDJv8mW1tDf+uAWWiv9+LzYXNNQ+77bYvu+66D08++Rh2e2Fan0ajDa93jWr68IOqj2D+she55eM7OH7MSVx55QjeemtX9tj9Os7+9wxmhGYw4+rZDJh1DYYlXvZ5+nIGnDaPm1snsYv3Kd689Rl2OvdvBIOvolv6Ov66I/B9eSHO0hZuCzxIUhfk3J3OxBLPzibc35Href3dZFWv1ysBZwHvkdJ3fNbr9f7q8XhO93g8p3Wc8xawyuPxLAfmAWf0qnFRylr5CgK4LCW0tmWnrw5HAjhcKtnlRDEVMZYR0BMMgqgkMVmytb30GJFkKZO1QV0dWMxCR7PpbqWk0YIQyE7fHEk0UWIpRG3bXUupYgMyqQjB4sHoWnxZ54VCoEELplQpoS2qklZbgVBLMCvoMNWv1njUR1xZCUaTkzVrVqtX1EKOrSM16kKpXEJ9qCGLaxwQIxh1aklcIBc3uKmpifLyirRyt1smrPEd0ZKOM6LHbDXR1JQu6ycm45CRSj2jRc2xbUJkMqc7F7gej8dIaoH72ibtMQOKohCPxzGrJtrpO+SiYoqjNoaObOToyTthq36SW28/mWV7DsQ2Fp5qifLYUy9x/Ml7869rjuKq9+fRMtjCJ2Ijb5gtyPYjcG1tYZtRe3NyyUT+Pm4SgeOKGTMpwKjyXyhvWo1B9PHbr1fy+ZvPYGqt5qjz/sYJN57O9kfuhNn+BVdeGeO++4wsWrRpvXN55EE/eGbz6P8QBIHjjjuRE074v7TykpISmpqy7YQNOHTE4QxwVHPbtzejKAr7778jF188noWfvIH40bXMWnI/P15zIYKi4PrPdUy89SjOnziQrczn8LdkFZ9d8yG25cspmVbIV/5HCUbOYviAXxC+uJjkxxcx77OXuG7R1az0r/ijp2CzYZOI5nm93ne8Xq/H6/WO8Hq9N3SUzfN6vfd3O+csr9c73Ov1jvd6vd/1pl1FkNAL2c7vAksJbW1tKhUUdLrsD5dksaOTkySkdAOrrU3AKEooKh9wURSQVOyYmhoBp12hra0NW4aArmwpIOFvzjJwk4kmnJZCFam5vkOy2lFU0jevX59KyqEGg6LHZDEQyDLkBVqb2qiszI61NMsGgio601Eljk7lV1NVBSadlcbG7AdUMxW00Y4hGcefKdPWYQircZZLk24ihgiNjempohv1PgY6tDLIaQf4AVm0kbIyCIZUUmcnQNB4ZCpkNxFLNOsFlcvmNUtGgrFsjntC2XQqDR6P52ngC2Ckx+NZ6/F4TupY4J5NxgJ3k3Wqgh9/XMz48RM2WXtKQSHuiAVTYBGDp47llLPupKlUx/2/zGer4w5ku8l6xg5S2Hry5Ry082/sfMCDbH38jjz/1mMcOWU0b907h3NXXsaUXays+/tAaiuPY3DjTvw4yEZVdRjD338kvNN8/EVe3AOXsuzrx3hq3mvUSRUEq/bk71ecwOkXvs64cRK1tQJz5xpRjQXOI48+or88s3lsuSgpcXPhhefmPGePgXuxe/WeXL3wSuJSnN133wOHYyknHd1Kybc3c9X7r/P22YcgV1Rgufs2Jp8+jp2OmcCk0HRuHTmZ+a/U8NVdL3BB0QgKDyzgzWUP0th8Frvu8ANVa88n/O5MHv7kI67+4kq8Lb/lHMuWgH4d4BfRC1iN2Z5iu9lBOJyeKUyJx4kjYzRlK+YoRhMWxUhLwk93xnIsBjqdAvrs7DhWK7S3gi5DBq65RcZkFVi3bh3bbbdL2jG9sYhAtBZFsKf3H23F5BqMEMmOHNXS09XyOJvNCrGAABlJNhrXxbBqpXsWwOpyUFdXg9PpTCsPtgQoK8vMeAiVyVKWhxqzyuvFRopMxVnlVivodHpkWT3wUM1L7HcPptQIy5Z52XbbLl641V9HuMyGIGVfj0uxYi+yU1OzjqqqLiO/QWxiP8cQvKg9lH1z0w4aBBGVRHT19WC1qt+XqoSbpYZ2GhvrgU5pVPxyGJ3iQFIJyByUqOSHUPZOaj3NOIwqKds3Al6v9xiN8reBtzdJJ73Ahx++z2mn9W5DqTdQ7HYqgwYWHDqJxQ0K39w0EV1TDTee9C5NFz7CG/ZbGXnEWM49LElxsYLbvT8NjVN5+tcncOzn4pprr2bQxLlMvuRqrGecx+hD/eitE/m1aVeUhZ9x7QtepKJCnt51IG///C17DtmBd1bKLPt4PT98O5sZNw7ixa/PB+eHjLDew7RpSWbNMjFjRgxLHxLg5JFHJvrLM5vHlouysvIsh5IaxpdOpMBcyKwvZjBzylWceea5XHzx+Vx22RWsW3clc59+lC+nDOXy6kFYb7uZ7U4/E0vRbiybG+bLHSs4YHk9h97/KPfvMZFhE/fiwe3W8fSX91Mems+hBx6Oz3c6n78rcc/yx3EOeZIjtprOOPf4zTADmx79Oh1L0mrBIGYbv1ne42SSRDBGSE5QoJIi2GwGfdJMU1yFioCguuftckEkpkOKpatuJJQYJr2eZDKJJeOraBGK8cVasjyi5kgAoawC1Sx2WtvwGuLIZWUQDGcfiy5bh2WABkdIECgocuHzZXh9FQVFkbFas2ko5XIpLbHsTIE1+nrKbNnGdUdHWSXhMCiyusZ1oHgoJaJCTU16sqkC33Ioq1CtgwKFVUU0NNSlFceFKA6zBt9IQ2pPyxVotYIsZT8aDQ1g1WARmBUrRpuetrZ0L/kafQ1FUhGFhdnGr5siArFsBZH1xgaq7JVZ5VsyIpEIdru95xN7CcVmxx0Widlh3Soro/e5iWNK9+OFWf+h4IT9OefhrYjFYN48AzfeaGT2bLjlZjPrXzuVwIJTaRyl8GvNyQx/5hxGv3A9iZpqRhWN4e+eI2meOIrPrj2X5Dofez+2jIFFL/JmrJnDqEGf9LHjlJ1p//F1pgeq+eTjp1mx4mTefvsbgsFrefXVTUL9ziOPPPLYaAwfPoJjjvkHsVh2puNMDHIO5oJJlzBn4Swwwn/+cycPPXQ/DQ3P88yFx+BbWc2hrUH8p56L9babGTfYz9hrD+OrhVZeHzKEI/a8lH+8/DOzv32VWW/5uWr8fhRMK+DBj+/lk8/PZ/ph33PKxBMxfHotdzzn5ZIPZ/JN/VebYRY2Lfq1sRwlic2QbcgJgEHQE0mk3H9CWxsRnYNw0kdF5eCs8x0OBSNm/PGMLW9J0kx8YbdDVNKjyxABj8shTBoO+SJ9FQ0EUBQlTTxcH21HdpeiRkjQ8nlusLczDe/KSgiHs9tx+FZDWTaZHwBFwV7soLm5Oa04QBCjoM6ntWAiKWf3ExeTWI3qRo/aVNbUgCKHVfWlsViwGHUkMhLMmAM+okaTKqUGAaxWK7FYpgGee5NEp5LSXJPkDajdq/XrE9jt6o9M0FmBUUVnusHQjDVso7Q0e4FhwKBKD4mIMezGv04k8dKl3k75tU0FxWajIKLQGG7AGKkisXQBx130f1hcvzH+n9tSXa1w1lkJZsyIc8klca64Av797ziXXhrnhsvKeeXc25ly7CTOu/M4Bt56NJV3XcVN14nceKORlrfP4+KPFnLvCc9SKLRx3dIzeO22e3hgrJs9Y+vYqc1Hzc+/MvXMUzlgm7NZsGo+wU9fwuWazjPPPL9JrzOPPPLIY2NQXl5BQ0PvdJDdVjcXbHsJ1yy8EkWnMGvWNVRUVDF37jVUhL5mx0EFHPr5byw6/Hqsd92Gx76OgTedwm8Lu7HtAAAgAElEQVTfhDlx2QoevP0xPntHYduVC1i1Yhlz3gwxa+fpOA5wcs97d/L0cxdw6EGLmTP9SMp/voE7n6jjrNdn8uGa9/qUfOzPRL82lkOxEMXm7OAzEQGzzkRztMvzmUyCTASnK1vP124HETOB9nRjWRdu5//ZO+8wJ8q2i/8mvW/vlRra0kF6B0EFRRAEFBE7ig0rXZqAYseCFVCKIKIiIqKiSFFApBvqwvZekk1P5vsjsMvuJgEs7wvvt+e69GJn5ikzSWbO3M+5z+3Bf3KOwSDidkvAUz36WOEtwyBR+S1WohOiKPFWYDCEVNNUC16nbxJ+I8vnjgmYUFejgl802P0kn6mtxXj1ASJ3oo9g1kyKy1bkEaUNVMFPCDCnwF9sGRKcnup62+xssDospKSk+m3jCfBDKSksJy4uQHTZbxWjID84gVpVFf8Ksm0ZJKkMfn/c5ohUJAESKoqKComLu7xIsf9iOFcnNm/exIABA//ZTpVKwuxwpuwMydL13Bh9A5qPlyJ27OS30IxEUj2XVBAEJvZ4lElPPcXNrz/EqWFNmW1+jGdvO8Wzz7hYPeFJTjRchPW7b5GdPI5u8hPcHHczB+t7CfloOBZFCl88vxDb7nW0UCXzu3Ipkw/Pxpp5Fo/HQ1lZKW63m1OnTrB//z5+O7KL48XHrpoHQx3qUIerGx06XMPmzZeu2onWRPNQm0eZ++tzeLwerrmmE1OnzuTOO+/GUOIgpPB7nv7lLRYmz0O++E2aCiZCX3wSy8GzhL+9hXUrX0Vd0InJO3dyqyebiKOZzN3sYuagceiv0/PGN6/w2uInGdBvP+9MvJEu5vl8slzLHZ9M5+PDy3F4Lh4F/2/iitYsi6Ibpax25FMm0SLxgNVVUbnN4/SCAFJJbfIrl4NCrsJaw+LAU25FIpOCH51zaCg4XLXpbZknh2hpCOV+mKRcqsCNSHh4OAUF+URE+LS9gigEdn04101NMieC3yUUuRy8AR64EokcL35IVgAinicvJEbVxu8+UQB//DJQ6WyACHcohbbq0euCs3asbpvfJMLwcJGMHAGVH45fkldMSqt6tbbbDTFQchio/hIlimC1Wv1HowGJRIrL5aqWzCcGORmR2pHyXLeJRopYzvg53hoSh7S8AvyYsVgsFkL8yIMC4X+tCm1ZWSlhYeH/bKeCgFwQcLrdxCksKIsa4xyQRge3i71799CpU2cAfvhBys6dUvR6sNl8v/Pzn2tMjMjAgf1Ys7gVd8+9g3XSZJ54/10ayKSodXrGi14++G0EE/v0RbFqJXc0PoAmrR+dmt6C/SkHuZuH0m/AWT799AvSQ72skmXxYLmOKQ9OQB4VhsPhINORSZFChS1Pg9SeT8P+IQzvP5IBKQPryg3XoQ51+NfQqFFjVq36BK/Xe9GCJeeRqE9idJPbeWHP8zzdYQqCIBASEsodd4znDsbzxrevsO3bF/m2tBGPzXiBPpMf5sCieYQ9+SjHngpn+dKpPPzwPJyStgze+T539LidcbuOMqdA4PiICXyYu4FXNywi2hrDmFvHMmpUV3bt6sHKz02sj1hIp9YGxre5jXBV7byo/zaubLLs72EiisjUITgcIkKFBc49g11lVgRl7US985BKpL6HpChWspH0P08SGqpC1PhJItSByy0gk0lxOp2VZbcdWAgRtH4fdILgS9iLiIgkMzMD8FX+q+Jcftp4Rbz+XDIEKCoqIjS0ttbVr/wWr88ezw/ccjXYS4DqLx4u3Kjll5eNFMzqLsEdzXF7dSoZVngMdPpajhPgk5T8+StoYqtfFwGRinIrkZG1VxXKo+sjK/gedw2yjODlzJn0ANFogYiICHJzc6p5QF9ujM/uKCY6LNp/9p9cDv6l2Xi9Hr/nH2gCwmXc3K50ZGScJSEh8V/pW6WGpNJEnlXeSMUPv+B6eA6drVbefvsN2rfvzEsvKUhL8zJ5spPoaCUFBdVXPbKyBDZulJGZmcCo1t9wJnoBz+86RbyYgFBeBoKeffly9qpLSOp/LQm7dzEmxED0ih/IubEv6fWyOfL1eOLidlN6KprndBsZRQyKX8vYbtnC0OGNsGhv5dEb7qBjszLOzv+Ule9t5YstL/DD+G+4re1dV22ySx3qUIcrH7fcciuvvfYSjz76xCW3aRrRjFJHCUsOvMl9rR6stu+hax8lNGkpYfJw9i9rw8ZJM4js3IF2k6fQbM4Mfp4YyaKXpvPii8+Tqnubr4ue46fTKh4ZfR9tN25nnlODafSjLD2zjpfXLyTaHsvto8fx2tQmZGRM5/1PC7hr51IaNbVxf5dbqR/S4J++JH8ZV/QT2W/cRa1CI/f6LJOdVVpXZ7kNQR6Y+4sIiHIVgrnKPu3EqSMkJ8WBn2ikVAp4ITUphSNHDldu93q9yP1Ery8YCJ1Oj9VaFfUOFj+SC3KsLmst8i2IkJ+fQ2ysv2S62uOXCRZ0cj9hTcAckQz5tbVLkgASlMr9/mS+QaKxBvTYndWJpKEgHcL9R1UTEny809+Lh0htSzeACkMcmCtqbReQkJ2d6Z+YiSJRUdGXrN/y9Vc7wqsx5+JKSr7siKAQ4CUmEMSgWuqrCxs3fsWgQdf/K30rwjQM2J5IspDBqnYLAJ/cqLi4gqlT5Qwd6mbQIHfASH1Cgshdd7mYMcNB0ybg2TkFt2IE5vYCjz07maenzGDlK2uJHhzDvS8v4PZeQ/H0uwPFpq8ZkhOCLsxGizEfotXNJVybTTNDYz5umMfh1AJcQ7vyxvcybs9302vnQtQfLyXqrq4M+GQRkaq5SObuZfPqxczbNYt868Wz1utQhzrU4XLRpElTIiOj+O23Xy+rXef4riTqk1ljWlVr323N7iDblknavYnM2rKJm035bHzzJd7t3Yg2prdYN/EIU6fOR+15m8jTrxLRpyWvfbeEWXYbeTffgnHVRuYeiGTq+GdQ9lfw4mfPM23ms9jtJmZOiuST+x/HWPgET761jTtXTmVL+nf+A4r/YVx1ZFnU6tAqvThs54iy1wsSAVuJHbnqIsUBFFJwVoX/7A4rutDaCYQXIjwsDLO5KnFLdFtQBSClGg24XOK5BLSqKJakMoJYO5QY5gohy5xR64EuAqWlpQHIcu1+MmS5NAhp6HdepZGNkBYV4FczHSC6KQkQ9gwWjZWIklojSF0OkPm3kNBozkshqrcSEQJOTJTJA+oUSkpKaxUYOY/4+ATy8qqTEi/iZWlI1ZYiSE4JfECgSHFAQfpldXNV4cMP32PXrh3k5eX5tSb8J6DWS2m7PwlJ25bExcPp0wLp6QLp6X3o0WMLjRpd+g02Lc3LM884eX58b/SnxjLwlSls+iUfEHiiw9O8vGchm5w9MG1IR4xLQP3qIsZGDCLeEEv9kR8jkQxCLJLQI3UqlqRYhtsfZObjb7Ba5+Bx6yNc75Ry68Yveev77zjVfSvfdx3Ivm0n0by8l2V/vMuru1694jV7dahDHa4+jB59Oxs2fHHZ7a6vPxiHx8EPZ7+rte+elg+wv2Af+9RZNFj/Ni8bymmc3pAlrYxIjz/AnJGH6dVrHkr58+gPjSYl5V5ym+XywrJ3eT8xCdv1g2n63mrmnkxl6n1TkfeRs2D1HKY/N5nc3BPcdbuStU+P486Eeaz8RM2IJc/x5p4lmJ21i779p3BFk2WJ1M/StSCgj1TirjhXuKK0BDE0DGe5E6U2cGRZKhFwOqovw4qiG5k0cBuvVCAqNITi4gss5xylyHX+PXBjYqDCDCqVCrf7wjX5wA/tOHcUGeYMv/vKysoJC/NnB1ebThVJS0g2pPrtR9Rowenf/zgYavFIt9vv2JUQ/NcoRHT7Obiyid9ktmCxVf9fWt/IfuUOQEhICA5H9ah3IHu+QJB6HBAW9s8maf0vMGM/yMvL4f33l9C8eYt/bQzbiy9xjWo/rnYduPVWFy++qOTzz+W8+2439u794S/1GRICz9ybxPoJM1lx+g3un/s7334Zzo31R7AiuZSfujzFzh6TcJda0T32EL3DOqDTyOgwOJGMDBN29UaiU5LZFv8Ap0omsjN7AWZXd94tO8rGxEbMHnALj7aezPz+M7EYlvB1dBjfPLGcs3MyufnVuYx57T1WfWHm+HFJXZGTOtShDn8bEomENm3asmfP5du13dbsDg4WHOBgwf5a+ya2eYzvz37LcZ0d7wvzuMfwA+OSuiBpM5XYslF8tmAx+fkvcOTIQhop66M7OBd3bxExWmTyO4v5sf9AXJ260Oz1pcwtaMHUh2Yi6y1j7iezmDFrCunpp+jRw8v7U7rx4rWzyNp6PbcvfocnNs7hcOGhf+LSXBauaM1yqNrgd7tULuDx+CKDeEWQSHB7QCILTH5CdeEUFeVXi0pWuGzo1YGLP3ikSlQuFx5PFdmTuiqQGAyIZbWdDxISRH6u8H05qxGqc8vw/khhiDSMDEshF34UPrMHLx6PB6VSCVQn+YIfhuUF5H6Kq4BPUuL2XG5pjtqwns5B1F56opoPIqKfKoxVe6v+fx4e7H8hyy04s3DVKHVutfquyz+VZCXUDpBXIjC59lMlsLAMt1T1P+CaIPDYY09Sr179f20Eb1w89XSFlKXWQyvA4sX2c3ukhISEUlxcRHj4X0sUMai1LL3tOT48/B7Hsw+y46V7KG38MZZGp3gtV0Jki428vK0z6kmP01TWjSUxHyB4Hci+PEmU/Hd+l5SS29fLO2kDmb93DwuSM7hx3rcki2tQJ7dgW6OhxMttFOS+TaObcjmUdzf6rXnc07g9vyj28k1+BI4vGxDr7kiKujnXtJfSvr0HRe1c5DrUoQ51CIohQ4YyffqztGvX4bKfeRPbPsZzO6YRoY4kXleVqC8IAk92mMy07c/wVIfJRD06iS6vLKLJ2HvZ+eU82vzxPqtO7kHX4jHefHMhPXpMxbb+JQqHv0PSLcmcOXGab44c5p57HyA5O4vmi5Ywp0cvjj08jmV/fMjsZTNIFpIZecsYmjZtxtwnEqioeJLPvnQy972v8EatoW/bVG5tPgy9wj9X/CdxRZNlncb/BRAQkQkyKtxV7hZOJwgSN0qpEj/F0ggJSeBU4ZFq4VK714FaEaDKBIBMCRXV9bFyqxVvaChCee2CHSEh4PFTde48/CVteeV6sJ8FqkhoQb6IUnWZJC5A5TyAqCiRUzmgqWHdK8EblJPWlM6W7DyBPDk6MJETQfCjhPGKwaPaNbsrwoxB6f+zV6tF/FSIDgqDPJnM9H3VtMNZWaANosDx65RxbqL+bjYKhYi9vHbUW3IREl+TYJfsPoE0PkBxmasE578fzZo1/3cHEgTs06b5fbEaNuwWPvvsU+6554G/0b3A+Bb3sCPsF77TPouhOIcMZyEP932MDcnzWRYzk4MnnkClP8R4j5JXRTc56iIyQ1Mgpz7pP+pZPuB+9pteYE9hCdub5NLAmYQi41s0uSuJ08RSKruGrz/RYrePo/O1kbylfRvvzhIGeKNoH59PYcxP/BGh4OP0eOb/qkTi0dIiphEj+zaiaWwqMskVfQuvQx3qcAVAKpVy/fVD+Pzztdx88y2X1VYiSHj2mmnM2DGZ6Z1no71AhiqTyHim41Se/3U2s7o+jzDuLsI/WsLNz8/h5PsDCN1WxPcH3yE/OpYzZ54mKekFNs2ZQJ/Re8hI+Yh7e03g009WIpcrGP/sdAy/7qT5i0uY3bsfpkfuYPnBpby24SXCV0Rw/aDBdO7clbGjFIxlGMeO3cJHX6Vz+4/vkpBiZWznAXSM6/ivuQxd0XfaYKcsFRW4ve5KAuP2CrgkdsLUYbj9kCmVJgFXobnaNq/HhUrhvygHgFupQqioqEYOpR47Xp3/ghFyOfjToZ9v7o9kWkNiEYp+xytWkcPjp4oI02kCElnRn6tGkKTDlBTYvwM0NWqWeIOocARArBEJt50pQN5Vh1AcWINb+/wFpP4Y9Dn4c9fIkRcS5cdfG3wOGn8cF6ltKR3426IP60jmqd+AKu3s6cwKwrWywCoIf90FSdQLD4eTGaCtwfG9SIL8eGtvLz9wFk37WISSqzfJr6CggKgo//7d/zQcNw3zuz0hIZHs7OxqTjZ/FV0SulE/tAGCIOHd/W/RKroNMqmc38P28KjzHRLXfImrY3e2r59CdNtkut17D99mfMPxKT/h+vEJWnYroeSwhdyjFjJbH6dVr5a4iqLIzc1AdHzMwG5hhLbqzYZ1jckydUIdVowpaR8JSjtt5I0JPVVB45y93KDTUz8hhowINa+uLCZPXEdCkpvUFBGlTEHDsMZ0jOtEjMZPAaA6/E/DaDQKwGzAAOw2mUzL/8tTqsMVhi5dujF37nN/6f6skql4vN1TLPhtLs91mVvtmRaiDOX+Vg+x8Ld5TOk9A2nGWZRz5xL67Ez6yT5CWTGULpt/YnFEBDk5N/Lmm8tZtKgt2V83Ye7Q2Yy5uQep3nosWDiP5s1bMGzmXFRbvydt0XvM6TsA0z3JrDjyMZ8dXMOGb76kyzXdGDToeho3hnmTknG5JrHlRy/vfPwdc1WzSWusZUyHgTQNb/aPEucrWrMciAD5yKLoI5PnCajdjFNOwIikRBWLs4ZTg8vjQunHY/k83EoDntLi6pFPUcTicPgtEe37XPyodoOsqJtDkxDM1Um86dRR6kcGqMYHyJHgrJEM5A0ifo2NBVtFbbIuegJLBGzaCMSK6m8d5eWAWOa/Gp9vErVO/1K+qp4aRUaKZWXoZP4/x6Qkny68JoL9JkR9K0qLquvCD5/5gyYRAYqeEOCzDKJxjo+HCrNYq02w8/cKEp8+5gLYyl0YogO/wF0NOH7cRKNGxv/2NBgxYhSrV6/4R/qK1cYRo4mhX8oA5u56jlxLNgNSBhLWpjsVM+ci37WDHh0e41FNM0bsSWfuESXyFjKyYrO4M6QrP9/+MFv6jyLqqARL2UEWCjI+7HgdHw57lu7Hw3C9so6mZXO59qavSRsvRxM7ioKMEXy68wxvHznJd4Z2mG94hAPN2nJg7x6abvuEnlu30G31KaLe7YT40yNo7PXZcHI983bNYv5vc9hy5lusLj8VjOrwv4gbgUR8mr3M//Jc6nCF4pFHHmfRovk4a8gSLwUx2liGNhzGOwcW19qXGlKP/qkDef/gO9jvGA8NG6Kd9xy2ex+gBz/T5b37mGRX07n0Ju66ayRpaS/xwHiQ/jCft5aV8dKedUyeOoP69RswfcZkvpVIqZj1PILbRdqi93jO1ZMHR0xEc52GnWW/MG3mMyxf/hF2ux25HAYNkPDBU9eyYvx0GpU8wPPvHeOm1+fw5Fcv8nvu73iCrLxfKq7oyLJC4l+D6wmNQOFx4LA7KlmS22tBIVP7LUoC4NVGgNvJhVkzoggSaeD3BYk8BLu1lAv9iUWg3GJGpwtQ8tnPNqFSz+BHo6oNQ2p3IKiraFVZ0SEadGxKbp4fVghEeMJqFf8IhgA5b8ECpZRF10eWXjvztDS/iLgOtQuMVMJPn8HUt+GeEMocJbW2y+X+X2IiI8Hh9tdj4FHkWi2i1VNNWmGz7KeesTVHs/KCzK46ghHfmBiwWS/vLbYiJA6xovo19np8NXKuZsXy4cMHuemm4f/tadC0aTM+/XTlX3owBEKn+C60iEzjWImJjae/osBWgCh6kQ42cGeT4fw+Zg0xPcMJmfgok3f8QmxsLA2lMhw6PdEREXxon8fkaU8y/Vop92vakLZlH7cMH8mdD91P/hcb+XPOc+z4chmnEiPYlZCEzBBJx+49KT7hYcYHc3DaHUQltKB9h+dIi2mFXL6Pkt3LsH+3gJ/WKEkK60y3MXfRYUQ0+4v28Pb+N7C5bUSoI+id1I/GYca6YihXMIxG4/vADUCeyWRqecH2gcAr+O6w75tMpgU1mwLbTSbTu0ajcQ3w439qznW4eqDT6bn//oeYP38OU6fOvGw//zYx7ThVdpLN6d8wIHVQtX3XxHUi03yWb05/zdjZsxHH34N2zgws02YRtXAeXb+ejfzN/TR97zRfrP2WrM5ZpKW14syZMdTzHmPAS1N4ostEZs+ez+bNm5g67RlGjhxN2qznUXy3ibSX3mdWj56cGtyMVY1XcPjsQQ49f5Dk6BTGjLmd0NAwdDoYN0rDOIZisQxl81Y7byz/gQLpt0RGe2hTP44BTbrQMLTRZUvYrmiyrAxgOSaNDEPl9GC2WCrJsktwIgnC/iRKOR5kCDarj4iI/lLLarSRarG5C0BaRZYFICMrk8YdWvttEygWDgGSyaQScNWwTjNnE1p/MGKuf2/EeHcUp9wZ2Gw21Gp1kHEvOBeh9vjB7HytoYlgtVereuf1QHlxOYmJAYpMCCDWKPt3sRe6OFcUex01iP9FTsZvUZbLZJeysiw0jUZAELJcU7ccbAiN5lxg/TLmUR5VD8VpK1ar1e9KxdWK/Px8oqMDr4z8JzFy5GhWrfqESZMe/sf61Cn0tI1pT9uY9pXbMsxn+eL0Cq575wFeWSXHMgvuv7870dFiNdW6SqXi6Sem8M6SN1k/8Di/DKvH7fpe6F55Ba3VSfNPP6e5IKCdOxN+2cYOfR6v5Xk56rbRuEsS3fs0oui3UH758S22efMIb5SAoUEy8tQWpCrq4bYf5atlD/HdS166xTbl7ruuxXB9Zwq8Zn7K/IHPjn0KQLwugUZhjWkQ2pAYTWwdgb5y8CHwOrDs/Aaj0SgB3gD6AtnAbqPR+IXJZPrTaDTeDrQB9gHnl07/fhitDv+zSE2tx7BhI1iwYA7PPDPtsn/7wxqP4KU9C0k11KdxuLHWvtd+f5l9BQdJmj4L3ZSn0b7yIhWPP4V23nN0fG4eUcO6cOi2pZSuW8p1Y2M4I05i+5f9eeWZOby69yVW/dySacNuoG/f/qxZs4r169dxxx3jSe4/EPm2nzAueocpzVtQdP29rG68BtMZE3Nem0mYNJz+/QfSoYNPt6zTwc03qLj5huvweq/j8GEJ3/2aw/wdOyiWfIVU7iY0BMJCIcYQRqQulGcG3RvwvK9osiwEYE1KrQylMhTL+cQxlwu74EHqpzT2eej14HBKfJmAXi9YrXgDuEdUjiPRYhbtQAgejwepVIooQE5+Htc1bEhx8SUucQbRLPuD4LGiiAosETCIOmRaGfn5eaSkpAIXJ4se8YKJAJSV4ZUESW6Uy9FrVdWq3kmk4HW7UKkCtBNqyyEkUn8K6ypEiAbKnSeqbRM9F3ep8OcsEgy+IiNVfUqcNl+YOujrTY0+BN+YgT5Hv77gQabp0EZikEvIysqkUaPG1ca+0IHlakJubk5gmc5/AU2aNGXdujWUlJTwb97ukvTJZFmyiEvz8vjjTiwWmD9fyezZjlq/iZiYWG64fghffrmediM7MPXMW4waO4I0T0NUKz9GUlCA9f6JeF56gw4fLGHtsg+xu1ws/7UJy7d6KI52U39IFC2aNqPi1xj2fp9OhZCLpb2KH/VqKgZ0RKcs41jmWd56+zW6LFrKKGMKozrH4+03GndqfXKtuZwoPc43p78mz1q9WE+UOopkfQqNwoykBLCjrMO/A5PJ9IvRaKxp5t4ROG4ymc4AGI3GVfhkF3+e0yYvNxqNauB1o9HYHfjpPzrpOlx1aN68BR6PmxdeeJ4nn3z2sgnzI20nMX37szzZ4VlCVdUT0h9q8wgL983ijsb3kvDUZLTPz0a1ZjX2cXejnTeLelNm8OD6cTz2aHM+2LSGyREKztb/limTvmXAdSNoeEshM36cjXHN09wz7nZuvLGCjz56H6u1gvHj7yG8Ry9kB/4gZtErPJiQiGXEDL5p+iO7s35j/f61fLVxPSmJKdx88y2VbkgSic9LPy0tBhgK+AqinTkj4dRpkZzsUo7knYRBNc+0Clc0WQ4EiQRkCgMVHieIIoLFTLHUiVYemCyHh4PTJSJqdb4qfk4XbqkEWRDZtkoIocxTQXL9VI4fP0aTJk19pAsBqZ+qf1CVfHeeULmrkR5/LgrgNINQreq0eK6EoH9SJkWKxqAlPz+/kixfbnVk4fgxrKFRiEHYnMGgIS8vt1qJaILYwHnkKkR3DS/ri4SJ5cjx1ojgBskHPHeAT7N+Hna7L0AfDD4CWhVwuViRPAFw1zoXcLkC1LQOONUgA8lkhIZoycvLrUaWAaRB/L+vZHz++WfcdNPN/+1pVMP99z/IwoULefzxyX+7r/PfIX+//74p/Vl/4jOGNhqOTgfXXutmwwYZgwfXfvFp27Y9qan1WLVqBcpCFbs9u1ktW8uwm0fQOrQFys/XolqzCmfvvpTs2Iv0zyOMf2469+Tv4oxbw/tLpOwnlPIW9ZD0iyA1XI08vRBxlx0qJBQ5wrG6GyBLFdgS9ztfZOxCsT6MTiv3My4mmsYNZaR0b0f3rrfCBZIyURQpsBVwtjydHdm/sPLP5Wg0SkSnlJZRrWkd3YZw1V+z46vDX0YCcGHSRSY+Al0Jk8lkA+7+T06qDlc3WrZsjSiKzJkzk6lTZ14WYZZKpDzZ4VkW7p7H7K7zq8lfJYKEOX3mMOGLiczoMgfJfRNQv7MYT3Iy9hGj0M6ZSfTUmbz1dnvuvjuXT1p50Ge34qOUpaz9/n2WbDIwcXp/Ntsm88YXI4m0dWb8+ImIYhHvv78EjUbL2LHj0E+fheT0KQyLX2eERsOQMZP4s0UBX5xYx+n8kyx4ey46j560tJb07dsfvb56HpRaDU2aeGnSBCCEg6eDyEu5wsmyVqP2u10QQHbOy1jUapGeSaekooKQqPCAfanV4PFKzrFTFy63F4e3gjBV4DYqQigXbecKkxQDIPG6fSHWAKj5dcuryEcn+q/4BxAaCmcyRS50yRP8/KsaRAiNCKOoqLDaNgBvgBCzQpTicFclBYrpZ7DoAkcAZTIRvU5fq+pdsAC2OSIFSUl1Da6bi5BLQUC4zOILggCSCz6D7DMu1P6/KhdArEFwfNc2UIQ6wh1OkS23crwszHcAACAASURBVEXhPHJzcwgP92/t9ld0xlqNhoKCKs9uEbBareil/h1XrmSYzWbKykqIi4v/b0+lGsLDI+jevTvr13/GTQHcMy4F5eVlzJs3C4CbbhpGs2bNMRiqLB+7JfTghd3Pc6zYRONwI927e5g2TUn//m5UKjhQ8AdHi47QLaEHCfpEwsMjmDBhIi6Xiy1bNpCxJ4c/lPv48uR66qc14KabniFsx260M6fibtac8mUrweMhesUypu/aidftZmvuUX7Ym4VclBCRGsLRZDll2iis2gSitBoEs5T0Iw0oSU+iWJLJZ+pDrDz2M9IjkSSsPU5XyVrSYhR0aJNCypgbULRtTrQmmmhNNO1jfXwsKkpPenYuBwv286lpJaV2X46BUqqiSUQzmoQ3JUmfXGdjd5UhLEyDTHaxyMTlISrq6rtv/Ru4Wq5Dv349kMtFXn11Afn5+SxevPiS3YOi0PO46hHePfI603pOq7V/3rWzefXXV5jffz44zKiWL4e0JvDQ/WhemE3UvHls3DiKgQNf5f77yzmmfhHhq3SWlCzhrafWoesdSVSfn7Hrt/PxqicI0aYybdo8ysoyWbLkHQwGA/feey/aRQsgPx/dhx/SrayMbkNuxDGgNd+c3MSujF3sP7uHA+/tRevVEh8fT7du3WjZsiUyWfX7VUR5Ra1zuBBX9N0tIsq/7lEuF/G4z0VTNRq8Wi2lTjup4YHJn0QCEolQqcE9evQYOr2EyPjGAdtopWFUuJ3ESiVVUUmPF2/QG0x1ffKRjBwSghhmR0bCnxVwOYpV0QsqnQpLZnW3Cq/XiyRAyDTOHU2mNafy7/JiLyExcvCbLOdzdyg8La9V9S4YiiMbI8mqTpaLKCVUFaSQiShedv2RmofnHsxBEXN5N6fzZx0owSFc3YLD5m2UlZURHl71QpWTk0V8vH/Ntuip7exRfbTaUKnktdqU5BbTOC7w9/I/AaPR2BOfFdVhYKXJZPr5Ym3WrVvH8OG3/utz+yu47rrrmDlzLnv37qZduw5/qY/t239h5MjRNGjQkN9/38u7774NwJ133l253Pd4u6d4cc98nB4nI4yjuPfeprzytg1Hx3k0j2xB+9gOrDuxFpVUyd1p9yMIAnK5nLFjx9K5cy8WL36N5k1a0NLYmncPvoNNbSPulnr0s4ZhXDAHMSoa+6jbsN95D/Lt2+i19Qd66vXktm3Hmt2/EWY6SlRmPs3dR3GzmwK9DYPeSdPWCmyRidga98RubkBuXjY52Tv5IquYLy0avN+cQrN2LQacJGoMtG50HSmDJ1CvXThduoBWrqVTfBc6xXepvB52t50/i4/wW84uPjv2KW7RXSmdS9Al0iC0IQ1CGxGljqrTRP89ZAEXLO+ReG7b30JJyT/rlBIVpaegwH9S+v8nXG3XoVmztmzbthO3O4+5cxfy0EOPXHLbSBJpoGnC29vfZ1jjEZXbo6L0yOw6OkR05Y1t7zDymtGoTpxBMWMWlgWLYPSdaCZMpOKJZ1m58k6GDJnLww/ruGt2fT7+eDpRyuO02voehzJOkBUvxZp2Bze1eJBZszoil0cxevRTeDyZzJo1D61Wx9ix4zCMnwAuF4pNG5F/vIp+MTF0HzKOsmZ6fsrYyqHC/Rwu+ZMjm47BUhGNVItEIkGr1ZGcnEypQ6DVhNsDnuvfIstGozEMWA2kAOnACJPJVFbjmER8yQox+HKg3jWZTK9dSv/Rsf7Jr0oFHo+IgIDX60Wq1uByOdDpglNOlVxBgbmI+PBY8s/koQmRoQmPDXy8RIMdFzqdHpvtFB4PSEU3XGyJ/AJNqymjmD6hPrLs74ERGiriqLFKe9FkNQFkchneC7LnRKC0tDSgS0eCK5o/bAcq/y4sgPCmIBT4f4glJ8POTQL6GpMJ+sjTaBDd1SO1WfI8ojSB9dcX77Q2al4fwXQKTY8YCGJsUVP/frFK1/KItmgc35KVlVmNLOfl5dKiRSu/bSK8hmrOHk6niDeITt1gECktkyBeQJYFQaAkv4TEtKTgE/z3IQJmfFYwl2RFlZGRQb9+N/yrk/o7mDBhIq+88iLl5eX07t33sttnZJzhmms6YTCE0KtXH3r16kNhYSHvvfcO9es3YPjwkUglUp7uOAWP18OMHZNJNdTjd0M6w4ufYXgXX7XQ+5o/yrLv/+DGn2fSyToTqaikUSOIj4/kiSdmsHfvL3y06D2GDh1O+04dyTJnsjXjBz4ZIEcwn8WwdBxtrKG0atwX9WNPIoheIrf+wESHA+o3wDF4KPuUCv4sLSX35HHkggSFxUz88VySvv4Jg3oL1ngd5t4NODuiJYcqKkgvzqHMJsdiDmXvUTe/H/0G1cKP0CMQo4kgNmUI6iYjCQlvRFKSgNHowWhU0Tq6La2j21a7Tl7RS7Yli5OlJ/jq5HoKbVUrJxJBQoIukXoh9akXUr8uudA/atYD3Q00PKdlzgFuBUb9NyZWh/9N3HffgwAsWDAXi8USkEf4Q//Ugby+7xWOlxyjUVj1IE+PxF68se9VjhYdoemYsWAxo3viEco/WkHF1Jlo5s9BMnIMX3zxDDfeOBVBeJo77wyj7OZU3n13Iebv9zLRsoytToH3dsyk2YA0Hug0lbWrdZSV1WP48GnodBksWfIWbrebW24ZSYPBN+IcfCNCXh7KDeuJzc5meHIKg2+YgDc8nKPFR9iT+xvZFVmIopcSWxFn8tMpOFPOJP4lsgw8A2wxmUwLjUbj08Cz57ZdCDfwuMlk+sNoNOqAvUajcbPJZPrzYp1rApRYk8tBFCRo0FNoLyTaXIFHqgxqg+KTbiiwOHyhdpfZCQqQBCG+AhK8Xg8ajQan00V5uYhEGpxoiYIUl70qnJ9TWEG9MO05DXNt4qTTgdtV3UWhKjgcuFIeVI+KCkBmZgZxcf6JqRo1FwYwS8sgIgKoXbUb8EW8XS58hV/OwYHjEh5s1edcIreQqgxckc4rCrUJ5cWYbA2oy/ORRYQFJcs1cX6EQKdjDYkjtFgkPz8XqHRwwuFwBXSuSHTFs916tvLvfYdNJKgCJxHGxYH3UAR/XsBFHXiwlFcQExP4Je5y8FetqM5Fkn82Go3RwEvAbRcby+Vy/e0CIP8mBMFXgnv58o/44IN3ueOO8QFzD/yhpKSEsLDqsq3IyEieemoyK1d+zO7dv9KhwzWAT9M3u+t88qy5jE+LYc2nCubMkSCV+tIRunRpR88REbz35ySe6jAFvTSVX36B119X4HT2ITW1B/v3f8ZXX02hZctW3HzdLZXON5aeFg7k7+OjA19T8eEqcLmoL4nkmtbXktimP9K8XDoeOkinzIxz/pAiHmNTMvv0xyQIHE8/xZm9f1L24QFCzL/SSyshrUVDwpu3x9zDyIEbHezLO8yfGUUczykk40wFij+Xov/xbSIFBQ0iG7AjqhVWSSN0ujQiI1ug0YRiMIikpIikpHhJTk6iZ1ISPZN6V7teHq+H7IosTped4tv0b8iryMV7zi9EQCBOG19JpON1CUEdjv4XYTQaVwC9gAij0XgWmGEymT40Go0Tgc1U/V6P/henWYf/UYwadRsffPAuDz/82GW1e6DVQ0z95Wme6zrPV0W5xr5p259hcqcZcN+DSIqK0D32EJY33qFi1vOo338H+W87+XTVs4y+bQ4u1wIGD5bwxBNOzo5oybSpr9Hq8A+sbPoZL/2Yw21fDuDO2+7mro63s3atnOPH6zNo0BRatCjns89Ws3z5Unr27E2vXn2w33UfAJL006hWr0AoLaG9QkGr9h1xt7oR8dz93Ct6WbP9m6Dn+HfJ8o1Az3P/XgpspQZZNplMuUDuuX9bjEbjUXwJCxcly4HcMAQB9NEGStOdlLcsRVvgRlBKEYLII0QRFDI5drvdt8Fm85WzvugcfN6EVquV/BIbOoU8qD2YVGbAVlql83V6nejVciwORy2NDPii5KK3OmkT/fyrGiTCOU+26g+S3Nwc2rRp539efi6NXC5BDFCOWRAgzGOgzFG1UFAoKQiq8YYLPaXP/Q3VykxfFC4XF1f/1iiuIuL/BINAONdHwM9SLkejkVNWViUr8V5EXB1JKFZn1df69/1b6NO0B/vd/gOzyclgLYmnQHWoclshBYSpwirt+v4B/FUrqhdMJlMOUApcuQz4L+D228dx4MAfTJv2DEOHDq8kuBeDKIoBXxaHDh3O66+/XK0vQRCI1fpeXkeO9OduksTU0Jk8/+tsnuo5iT59YunTx/dGm5srsHnzCJTKkezZs5/t218mMtJN9+496dy5K10SutMloXvlvNILTWzbvZozXz6IqsJOb08qHYhDiI7D09iIV6cjITOTFNNRrrXb8abVx/HUw9hi4tm06hjfr1qLZN0+rGu+QaWTkhIWwuDEJFr2vwP9Y51Y9puJT37ay4mi/RwrPISq5AghHoGYLB2KsiZIGzYhz6bixAkZKpURUWyCStUAuVxXeW8LDxeJj5eRkJBK04QUujfrVe2+5xW95FbkcLrsFFszfiDbklWtwme0JqaSSCfoEv8nNdImk2l0gO3fAMGf5nWow99EcnIKCQkJrFmziltuuXRJnUwiY0Lrh3nt95d4ssOz1fZJJVIebfcki3YvYHrnWVgnT0f36INoZk3HOn0WtnseQHbgD2IXzuXtCb14cvkcrNbnGDnSQ3KyyNJlDr75pgd95/djQY8veFrxLU98vZGlH3/AU+MmM3p0fzZtkvHCC+G0b38vY8a42LbtB557bhqpqfUYMuQmwlPrYZsw0Tchux35nt8qyfN5G68WJVkwNPA5/927TbTJZMoDHyk+F4UKCKPRmAq0BvwbCNeAv1LI5xEfH8rBvDwcHheWPCtepVAZefEHQQBkCmxlpQDY7HZkIcFP33cjFyofkJklBRhQIZUGjnxK5aGU51dFF88/YEtLS1Gpas9PLq9dfe9iDnNuuRpsBUBV4qAbD2VlZYSF+Y/iempU67N67cgFA84AZBkgwRPDLluVNC5dmU+8NriWtqbP8sUC0aJUiuh2VmrJXZk5OHWBI9H+IIgeIDBZVqtF7GUgueBcL+bSASCrQVgl4uVFuSwZWSTdN479W/2T5ZAQkDs11RxTTikyqWdocVnjBMPfsKIaajQarwVC8BHri+JqWk5v2bI1LVq05Kuv1jN9+mTatWvPwIHXo1T+teqJKpUKh8MRlFD7g15hYFbX53n30OtESGO5pfGtPpIdKzJ2rC851mJpytataezb52HFip/5+OMFxMe76dSpIz179kalUlEvqgn1rpsBgM1tY1vmVqbl7ELvymaUM4LkvX8iyc8FQYKo1eIyNkXxwxbUmRncGh2N/eOHsOsi2LfDSeH6XYSf3kHGwVP8+uvbuBa9gUwn41atmraxcdRvfQ9fZzZjVaGDk2FbOGn/Hu++XQiiSKhMS5N6rWjW4BokLgl2u73yvlNUpMHpbEBmZn3c7vpUVIRWu9cJAkRHp5KYmEzb+J4MNnoxGHzbRVEk35bP6bJT7MzeTqY5A4/oQaNRYLU6UUlVJOgTSdQlkaBPJFYTh1z6j71w1qEO/28wbNgIPv10JZ9/vpahQy+9uFSyIYVGoY354ex3jIyq7ogUrYmmb0p/VptWcGuTMVheWYzhzttQv7oI2yOTcLdsjbtFS+p/upIndKf5fPNszOYZ3H237x44aJCHvn1tPPLIEF4pHszrvVejl29lwsZXWfzxazw04hFmzuzL7t1S5s5VERs7kAkT+mGxnGDFio8pLS0hOTmFQYNuICoqCle3Hri69ag2R8nerUHP76Jk2Wg0fodPb3we5327pvo5PCDNOyfBWAs8YjKZLIGOuxDSIBHJiNhEnMdO4PDYKC62odVIkcsDn45OJ6IOiSI/KwvaS8k35xOedHELpPMFTKRSGbmFZmReGxpNYHcLpTqekqJMwOdFLPF4QKGmsDC/MgnoQghCbeImCpXpZ37HsBlikZQdx3sBWZYhRRAEv9HrqrGqxjmjyKJtaDuOiIcDHh8qhmBxHK/82y44iVMEPndRBJlMWq3IhlcUg8pjKsLjCZUJZGZmUK9efcy/HUcSG0Ow6LLOo8bsrEqgKMCMQZ5EOf6TKmJi4NAxCLkgKH6e1AciNl6vUO3qW11WpOIlvFuKF+iPXQ400brgVZJqeFPbJC7UiiD+1/8MLsWK6nPg88vp9FJ9xK8USCQSbrzxZoYMGcr+/ft4+eUXEASBQYOuJy2tVbXvxqWcW4MGDUlPP029evUvax4yiYzpPaez4cB3TP3laYY2Gl7pRAE+qdYNN7i54QZwu7uzZ08vfv5Z4Msvf2XFileJj7fRqZPPHkmn06OWqRmQOogBqYMothex1rSaHFUOfQf2p1tCD7BYUPy4BWlWJqJCgSchCdWKZWhKS+neuy+uV7qD4HuQFKZXUL75EGVbdmIxF/H7/lxWHtyBLHQH3RQ2EgukxNMDuTWaCoeSY/El7C7Zysqti6mocCKolIRERmJsZaRLqx4Y3Fa8xQcozvkRUaxatREEgaioWEJC6mGzpWIypfDzz0rKyi78fSYhlycRF9edDvEiCQleWrXSUVFhxua2kW3JJNOcybbMn8ipyK4mIRMQiNREkahLJEGXRKI+EYMi5Kp6watDHf5TGDFiFKtWfcJXX33B4ME3XnK7mxoNY/bOGfQydkVSw7agW0IPFu97jSNFh2kW0Zzydz/CcPtI8HqxPTIJJBIct46h7dDhnHryUZRfjWbl8We4dX5TBMFnZPbWW3a2bJEyYckojA2H8WL8KkrlW5i9eR7vf/4OA9oOYtKkWzCbDaxdK6OwsCktWxoZO9ZNcfFpPvtsNSUlxchkctLSWtG4cWOSk1ORyWQXrWZ40ae/yWTqH2if0WjMMxqNMSaTKc9oNMYC+QGOk+EjystNJtMXFxvzPBKjo9Eo/UeLIxNjUSKi1ctxa0UinCGEhvo+HH+2LTodhCa3xpz5C5EhKgS5h7DohKAWL9HRUO5SE2VQ0KlTGz5cf5AIaynD+vYIOE5cVCucng2EhDQiKkqPXuImND4Kl6uCZs2MftsoZXIMBjXh4RqkUilKmZyoKD0Gg9LvOJKUxujtmxANKt8+mw2ZRoPh/N9+oNerUKvllfvLNOV0btyOjN9PVm6r2TZUrUWlllVul8ml6PWBxwgJgfiYUMzmAlJSfNFRuVxGaKimVpvzf4uN2tHAvJqiomw6dmxFbnYF8T2i0RcKAcdJlSdwWlJeub/UUEqf+tez98Rev+N06AC//yBHq1VW7pcrleeusf/zMRhAUqFAcm7/jrMHaShJQRng+KgoPWq1CrXmgjHksqBjAKjVajSqqjYqhQKDofb1uhqgVquv6HkHm1v//j3p378ndrud9evXs3jxFiwWC7fffjutW7emuLiYpKS4oH1cc01bCgoy6djRfwLoxXBDy/4MatGHNUfWMP/3mfRM7cl1ja6rJTcYPNj3nyj2wmTqxebNIrt27Wflyo/Q68sZMeJBRo5MQir12TtNSXoar+hlw7ENLNw3i9axrRk29hZUstvB4YAtW+CEE/RqNEf+gF0/+5a8Oncmqndv6NAPpvTzDe7xUPTzYXLWbqf0cCY55Wb+8FjJjikltGEohac8JOb04XqpQI8kBbryHA6cPMSG9L2s+GIHpUoVHr2MyJRQmrRuRMPGDZHL5CToEgjzhCEpdWPO20d29pe43S60597NlUolKSkpJCXVR62uh80Ww+nTAj/9BDabHtAD0UBbNBpIS4SkJEhM9OUGqFQiBdYCzpad5WzZWf7I/JVSu2+V8fxqgIBAtDaaeH185X8xupj/SblHHepwMdx66xiWLv2A777bRP/+Ay+53WPtnmDetnlMaTe71svo/a0eZOr2p5nSaSY6uQ7Li6+iWbQA7fRnsT41GdEQAkolw197iwXPz6Zn2SYODlpFy/nDoLUv5aZfPw9paXYWLVKwuHQMXkYzt9VPFJ34gHczl/Pr7J9JCm3AkCFDadasBYcOSfjoIwVms5Ho6MbcequbhAQHhw8fZM+e3Xz22RpEUSQ34xTdBlwf8Lz+7l3gS2AcsAC4AwhEhD8AjphMplcvp3NLmYsKwX8lM6vZTYXNirMC8gssOIUKKsp9IXt/ti2iCBUePdKiQgoLLZRLVOD2XMTiRaDY4qXwTB5lZXYKi4vQVtgRzlUQ8dfW5Y0hsygHjyKRggIz7tIiimhKRkYGzZu389vG4XLjdks4ccLnvOByuSkoMFNebvM7Tj4apEUluFV2CgrMWI/8jk0wUF5uD3g+ZrMdW6ircr/N5aS02I7Z7KCgwOzX7sZqs+Nwuiu3ux2eyuP9QaMBr6Bm//4jxMSkgNuN3WqntLSiWpsLxyoSlUhdXtLTsykoMJOTbUMmEzGbJQHH0Vn1ZBSfqtyf5c5F64qodf4XjlNucVXb73I6z11j/9fMYhGQ2p2Igu989589SpItnAw/x58fx2azY7NVXS+X2x10DACbzYbVXnVNHU4XZWW2gMf/Q2T0X7GiSkxMvGItky7Hzqlv3+vp2/d63G43q1ev4IMPlqFUKmnfvmPQPsLCYvnuux/p2LFHwGMuZX59Y66nT/R1/Jq7i0kbnsagNDCs0QgS9LUtCyMiYNQoGDWqAU7nRA4etPHpp8tYtOgsycm9adHiGvr0CaFZMy+dw3vTObw3BwsPMGXTdARBwrWpg2jVoTtCxx7gdiPfuR359m0INiveXXsRftqOViGhwubC07QZrg7X4G1Rj5gW9YgBjED3zFxyPvuNsm1HcNh0ZHltpMfqmGEVyS5LQKpJwFhP5OFoDw1Mp4g/lcXudDMbdu5hg7gdt1yGJFxJUqtEUjs2RRmmRhLhi/IICOgVBqJUCbgtEk6cOUFhzi4KCvIRRRGtVklFhYPQ0FCSk1NJSUklKiqF8nI9WVkS9u8XyMuT4EtVCUEQ0oA0RBH0epHoaJGYGN9/kVEuXIoi8q05HM9OZ5t1F/nWvGoRavCtBERrYojVxBKriydWE0eEOsJvMuKV/PJYhzpcDHfcMZ4lS97kp59+pGfP3hdvAOgUesa0HMPSwx8wrsVd1fZJJVIea/dUpX7Zm5CIs09/BLsdzYsLcPbqg6uP78V80pPPMm3aM4yY/Qwb5n7P0Maf4h01Ek+LNGJiRObPd7BsmZz8fIEN5T3JcvXmztYnsJyezbfu71n7VS6SdZHo9XoGDBhE06bNyM+XsGWLjLNn5QhCZ1SqztSr5yUhQaQ467ug5/V3yfIC4FOj0TgeOAOMADAajXH4LOJuMBqNXYExwEGj0bgP3/r6ZJPJtOlinQdbIlOIKjyCC4VUicoSgSL6FGpZYOs4QQCloMUhE3DI5dgdEHuRQhZJSSJ/7FeA2YxaraHCfBa5RB00g15QaPHa3ZUpUXKnBQwGnOnuwE4BgohWq8NsNlezKQtUYAS5HJxV+44f/4WQkM74XIUuFZewZC4GmYMfJCTAQVFDWdm5pMCzZygRlISGBtcgy2QyzosXBLyUl5bSPLZ5wOM1ogYEoVLu4QVU8uDSBV+iob89gc7v/MFVOme5KAf8+Sj7IPkrZUlqLO//S0KG/4gVVWKif//pqxUymYwxY8ZisViwWMzExga3QAwLCz9XVvvvQxAEOsV1plNcZ0rsxaw7voYsSxZNwptyff0haOW15VAKBbRrp6Zdu/sQRZFdu3awefNbvPKKSFjYcCIjm+L1QlpaW8a0akVErJXvz37LVye/QCvX0iH2Gtp37oi6e0/wepH9vgfFz1sBEVGjQXS5UWzaiCQvx3dviInF1bU7GJuQ+MgQEh8ZAkBLs43Mz/fR49s9iJgR3XA2rz6/FsezUd2BiO7HMOjLScrPI/XMGXR2N4ZCNX9+J+XPb36iUFoOUi9hYXKaGZNp3b4rIfUECkPdZMgyMIdfIN/QCsQSRwSRiKVe/jx+lO+//w6rtXqBgbCwMOLjE0lISCA+PoHIyGisVgl5eT4yfeiQhLw8FeXlifjeHaugVEJ0tJfoaJGoKJHQCCeiNo9iZw4Z5WfZnfsrRbbCWlIdtVzDrAG1izXUoQ5XE+69dwJvvvk6Ho+bPn0CCg2qoWNCRzYd+b5ScnEhauqXnTcMQTNvFrYJE5Ht8RVhst11L7KkZJ5+egoLFszl4dcW8NTLo3jmh2XErl2NY+gw3K3aMG6ci+xsgbfeUtCzp5scVz12lS6lZb0y4pwz2Vr+EyE6I/v2hLBu3Ro0Gg29e/dlxIiWyOVyrFbIzhbIzpZw9ljgOh3wN8myyWQqBvr52Z6Dz64Kk8m0nWDZV38RMonUt3wmgscrIEjEi9oMSQUFdsHLkZPH0WlSCAsLTk1iYqDCKkNw2NGEhROlk9O5SeegbUSJFEGsImYSpwMxJPSi2ji9XkdxcREpKSkXFMwI3ObCtLzjRZkkxN6Nw7kh4PE15TjCJepLL6yGfTFTi8REEMo1lDt9DzP5kUNkinIaNGh4SWMBeJGSm57NDf2GBDzGrVAREqbjzJl0mjZtdhk+zVUHevFgs9mqVQK8EGq1F0sZXCjRlgjeiycsei8k05evh5T+w7rf/6QVVbNmzf5uF1ckdDrdJfuOCoJw2Ul+F0OYKpy70nwWSEeKDvPWH6/j8DjokdiLrgnd/d73BEGgc+eudO7cFYvFwvr1n3Hy5EeMHj0Wq9XI1q0y/o+9846Pok7/+HtmtmRbNmVLekISWCD0Gnovgp0TPbuHetbz7tSzIVLEdl73p96dep566h2KZ6+IBQUpgiBl6ZDe+2bbzPz+2CSEkt2NAsK579dLxc33O9/vzJLdzzzzPJ+npMSKqs4l3jiXAUOb8flW8+Smx/DKreiluJB4/sXNmFIdeHcXof3yC8TdOwFQExJRMjLRbN6I/rVlACjO1JB47uUi5/LRcHmogYkcUDC/t4f0d9YiHtxP/bcCFQEHZT3Opucl/Rg+poGSXyOOdgAAIABJREFUHRvRvf8uiduakBUzXrOdPThYv6aJT1d+ANp/I4o+EhJ05GRYmJCeyaCMIQwcMgG3KY79mkYOSPsp0RcTSD28a6hRYyJOMdDU1MjWA3V8vXE9tTW1R3XvTE5Opl+/9DZBnYHNZkMUQ1HpykqBysrQl+o33xioru5BINDjqOuu14PNpmK3K9gc/u//5seIcQpwww038/TTf+Odd95i1qzovPSvHXA996z6DfeNvh+D5vDI5JH5y55bbsV8/300L30E/6QpGJ59GsHnRZh3LVdf/XOef/5hFi69m9/97meMHu9j2q7/oF/+Cr7ZZ5M2YiRLlvh4+20N69dLXHONn6YmI//97+8xx6n0TnmN9Xv+itbgoX/ySEq2b2XFig8JBkOfEzabHZvNjiXRAxR2eT6nbTKWajIjBmWC9S0oRiN+xX+Uv9+RiGjQaiTqig6iGmzo48LXGRoMEEQLsozBYECj+klNP/oD8hi76/iTNtiKGh9PuJhhvGKgVfShNncdtTycw031ahuCjBlpZHsYuSMIh7tuqG3la+EKl1T16Oh+uPFaLaQG7HzrCRkeB1t8tLb6SEsL33NdOOKQnsaWLv2iAZqSM7Fp1lFcfIA+ffoSbEvVkeVjp+x0sSolJcXY7fZj/tTphNJdKsltQXFZDhX9hdNAzfEp0NLp71Q0eumIAyrHud7oZFpRORyOUzYN42Ty4INLmDv3p+Tn9zzux+6bXEDf5AJkRebT4pU8sGYxJq2JM/POOaohQDtms5lLL70Cn8/H3//+JIHAfznnnPPIzQ3dxDY3w7p1Bja/Pg2fbxqSBLkFzdTqV/Nk+WOI2xUUn8jwASMZOu1WDBoDQl0t2rVfIe3fH1rEYERJSkazYS365f8JRZ5zeuAfNwEys+h5Vk8469D1aC2qoezVdZT/7QPW3y/jQ09x2jnkXbyYSWcbsJbsQPPxh5QcPMCull7ssCZQojNSXNrKVncZK1cXI0jL0cS9SHK8SI90PfkZ8QzU23GpNnKSXUjZPZAzs2lwJlKm1FPSXExZcykNLQ0oitLhtiQgECcZkIISNc3VVO2tZM261TTVNx4lqK1WK6mpafTqlUpqaiopKamHOah4vVBdLVBVJVBX9z/luBjjR868edfyr389x/Llyzj//AsijpdEiZsH/4o/f/177hhxz1E/Pyx/2WSm9eLLMTz1JK3X3kDrjb9AqKzE8MRj9EtMpGjgYJYte54777yMF1/U8njrpfxsgQ/9269juvcu/DNnMXvWWCZMCPLPf2rxeASuuSaAJKm8/fZ5NDafj9EoUxv3DEW1r6GIzWRp4+kf3webPZEWvYGV9UXHOItDnLZiWdEbsBgV9u5oIclkwh/0YtaFj/7oBQvmFCtNdTUo+nh0YmRrISVOj9DUiNlsJiD70UYQ5KHeI6HugrIsIyhqKNwQhrSAg2qlEpPXhC/gQ2prytGVLj3y9eYmyM4mrFgOCFpE+fBIRyAQCOueASBq2tRbczOypIvoCuBQkmkOhKzSGhvAbFTDegYf63CKIoetTG209yQp2Epzc+hRq6SEosNShM6KRzZxKSkp6hAMR5KeDl+0QLt/SWO1D4PVjKIEjjkeoNmehXjwkFhU1PC+zF1xurlKxDiEVqtlz55dbN686YSI5XYkUWJy1lQmZ02lyd/Im3te56UdL5BiTGFC5mRcSb2PmqPX67nppltoaKjnpZdeoKamhuTkZK64Yh6TJhmYNCl0sx4IwJYtcWxcOxVf1TSMRj0ebx2fZa7mncTHMMR7cJhsTBkxnbzpM0M31C0taDesQ7N/b1sHKA1qMIju7TcR62pAEAj27UdgzHjU5GQMmcnk/nImub9sKxxqbaX09a/Z86+n+ez3zciKSG16AZqJF9P/HBNXNazCuGU9ZIMyfBSNI0exWxCpqi7h/fdXs23bAdZvKOeZwD5U7S70CevIzE2gT76JFK2HnkELvZVkJilJGNCiOJwoWVnIWTnIGZk0a2TKm8soaymlvKWMxpZGlGBnq0kVQRWQVYXKlkqqy6v5xr2RltpmAv7DPxMkScJud5Ceng5Eb70VI8apziWXXM6rr/6H559/lssuuzLi+HRLBn2TC/hw/3tMyzm8SPDI/GW5/wDUtWvQbPqa4KAhqA4HnjvnI+7fx+znn+VvxUV8mZ7BxRdPYs0aiSVL47jttvMwnnkOug/ew7TgbrSTpnDjDVOoqxd47jkdra0wd26ASy9VaW6GFSvm4au9BkmChsyDbEj4lAbPlwQaa9nTtA/oOm3qtBXLAIZEM4aDW2nO60/wgIJFFx92vEbQYs7LYYqhAPd2PXopciQyqDMiNB+KFpq76CrYGQGB+HgLNTXVoUihKIb1Tk5WEjmoNqHxSRQ1H8AWDLXF7SqKKQht7b7bfh5UQ24f4URWU1IWcuOhBiOCoFJWVorNZgt7Lqoc+sKQvtlEky094uNlPVrktlaBVVVgMnYzVKqq0EVqRMcQgxHBE0TRhs5XFAQCga5F7LEQgKqqakaPHnfMn9ts4A8IHTnbLXvLMQ2YgeB3d3nM1qRM1O2dI8vtNz1h3vwjW3d/h9SNGKcOkydP5cILL+bFF58/aWtadPFc3CfUprXCU8GnRR/z8o5/0SvRxdn55x2V32y1JnDddTcBcODAfh577I+0tLQwefJUBg0aTHy8lSFDFIYMCf3u2+16yso07NkzgW+/ncSezSLFagULpQ/wW14mxSEys+9IJo8eS9z4iaFF/H40mzehXdtmqa+qSPv2odmxDYIyaDQEhg0nMHI0mExgMJB20RjSLhoTmt4qs3P5Dqpee4Pq18p53w+BlHRqehWSlJjI6BWfMLTFjdmsZ/qwAvy/vgnVZkNVVWpqavjqqzW8885nrH5jO03NfgJqA6quCL3DSGofBznxRWRUryO/LI7e74r0brUwAH2oV6cghMR0Rl/klDSU1DTUpCRkVaG6tapNUJdT1lJKY6vc8TvcHqnWCBp8fh/l3vIT9p7HiPFDMWfOXFauXMHvf/8Iv/zlbREt187KO5f7Vy9koGMIDuPhrTiOzF/2XnU1pnvvRM7viWoOFccqOT1ouXcRl+3YzsO/vJGsLd9QeP3NZGdruP9+PXPmBBg6cxb+GWegXbkC0+IFxGXncMu8C2kRzPz731qee05k9uwAZ58d5JxzQFFg//5Uvv32EhrLLkNuBaniv2HP47QVy6oKcVYtaERaqMdkNEW0+BFUCa0jkdriRoz6rLCtrjvmSHH4Aq1IgNFoxhBnCNPGo00fCeB0plFWVoba9hgvnMbUqXpUrR+fz8u+hn2kyqFE866K65xOhb0VAqa2e4NoBFZzSj66jYennZSUlIQtWhKE0F8qALGiDL/BEV0uZtuQxmYBc/gMjNAah52mGnWVW7sIVQh1L3Q6wyfodz6woAqIotBl1Dv0cqe0laJybOf1Qfy4a7GsSFrETu7MYpTCt2NUIIBMd1JJYpxqDBo0BKDjhvFk4zQ6mesK1WrurHXz+KY/E1QCTMmawfCUEUf9/mZn53D77XcRCARYvfoLnn/+nzQ1NQIqdruDgoL+9O/vQqu14HLpcLnaP/0SUdULqawU2LRF5oP31/LX4F+QBS8ObS6ze01j3KCROIa1+UUrCtKO7WjXfBkqEPT50K36HN0nH6PGxaGazASHDicweCiYTOgMEv0uKYBLQsVBtbXw9evl2D9dS8KWbexSFNxxFuryC2nYa2DoR6+SbaokwaEldfgIZk+ewuzZh+dWlpeX8dFHn7JixVfs2FDFmvoGVElBtOjQJsrEWYLY0s3Y0i3kWVoYofjos7uUjNVepNpaIGRQ1wNAVVGtCShprjZBnYqSkgo6HS2BFipayqj0HNNJNUaM055Jk6Zgtzu47757uPPO+ZhMXfdfAPjl0Ft58Ksl3D/24aM+g8amj+fxTX9ha/W3FNj64bnlNox/eJSWexcdNk7p3Ydfvvk+i268lttu/xXZk6aw9P6zef4FHatWabj+ej9Mnkpg8lTEvXswPvEXjIrCNXPm4u/Rk3fe0bB0qQajEaZNC1JQoJCbe+j79t3l4TMTTluxLAigMcShJDgRBX/YhiTtGCQzqk7E0KMHmrIaJEtCxDk6jDQrrVgBER+qMXxkWRRBVsBms7F165YOISvLXUtsCRA1IrKs0BxoJkMJbzeUkQE7VmkREtsqvtV2Qd61OPMZElA75fQqikBVVQUDBw4Ku1ZH7ZAggiRA2FuFEB2BYUVFFMMr3/h4lfIy0Lf9PZW7sArsjKIcXjGqorJz5w569+7aQaN9JEC1pxqdoo1crNfJ+SKgKBitWmQ5/PkcechAIBD+BkPoJMnLywgYkon6biFGjDD0SnJxe9JdBOQAKw5+yP1rFpIUl8x5PeeQdsRdrFarZfz4iYxvjwwDFRXlbN++jZUrV7Jz596jnt6YzRbS09NJTU3nV+enk5LyKzQaDd+W7uGl9a/x8vJKZI+F7OBU0qVB5OcNxDWqP3l5CjqtinhgP9o1XyLt24NQX4/u7TfQvf0mqsUMkoZg3wKCIwpRnCkkJcHUq1LgqrNR1bPZs0fgyw99WHd9S96Bz9DoGympF/miPIfA1gZsf3wcq95LQg8r1vPGoRven5SUVC699CIuvfSiw85x06aNrF27lZKSVsq2tLB3vcheHbwpbEHW1SIZmzAYFOIMIlaHlZ49XAzqNYThThepjTJSeRnaLz5HqigHnw+jIGBX1ZA9ycAZJ/Q97ozL5RpLyHlKA/Rxu91jT9riMX509OvXH7v9FhYvvpebbvolmZlZXY416yyc3+sCntv2D64o+NlRP79u4I3c98Xd3DL0NmwOB/4x49AvX4bviNxorVbL/D8/wcKF93CnVkv6fXdx9bgJ7BhzBgsX6jn33AAjRigouXl4br8LWlqIe+0V4v79InPjrZx7wUwa0lys+FjL22+HNKMoQnKySkN5+Cfap61YVhTAbEZMcyDU+xGEyIYbOkmHX5FJTkzGLxRh1CdFnIMISjAk4KSgAtrwRRtGI9RUg8lkpKa5GjOhKtBIjyqktqi4rMhIbefSlcZKS4OMuhzWJ+0NO+5I1MP+rOL1ejs67XVFhyOHLBOtu4PapneVNqP/cKSlwZ4NMvq2pzPVNJKgD3+H136+knTIi7W2to60tLSu9ySoHUJ3a/Vm8r3ZeCOch9jp16O91XU44auqoNFJNDU1YbFYEBCoqKggOTlyp0gA7ebNtCRkxLqK/Q+QkZHJZ599cpj4/KHQSlpm9pjFzB6zqPJU8fruVyltKWWAbSAze8wmTnNs20WnMwWnM6VLj+qmpkZKS0spKSnm009XUl5eRjAYRBAErMBwJII0Uiv9nW1SPd+WmLFXjCHx7fMQg1bAhV7vIr+fQu/eCnmmMuI2rEaz9duQ5/NXa9Cu/QpVrwONBiUljcDIUciu3uTni+Tn67DbJ1BSMoSvv5ZYv1bAULSLHmWrcSZ6SUxUaWr2su33HyO0vAEINNl7wMSx5EzOJj0jdI4zZpzBjBlndJxXRUUFmzdvZOvWb6mrS6O2VqK52YxO7YuuLAF30V6++uAr/qQ+j6BtQh8X+kySBInstBz65vZjqGsYrh69iaYc/HjhdrtXAatcLtc5wNqTuHSMHylOZwqLFz/Ib3/7IFOmTGPUqDFdjh3qHM5XZWvYUbud3kl9DvuZKIjcMeIe7l+zkMVjHoTJUzH+7mHEfXtRjuiIGhcXx/z5i1iyZAF3/OYenFu+of+zd/HosKG8tHcOH3yg56qrAqSnq2Ay4b30CgCE+jp0H7yHY/l/+CmgOFIIDhmKPyOHGjWZN1/5HxXLggAanZ5Es56tW7eRnueIOCcuDpo9IhWiB6NWimg1ByCIVlr8+zDLgZDwiyBkbDYo3gE6nZ7SxjLSgkkd++0KVRBQURAQEBQZRQ2lBnSV6qrTgU1JpMm7O+L+22m3hg4EAmg79hP+/FVA8bcpX1EkqERRsHaYIj/S3vdosrPhPa9E+23LHm0pDnPXd6jQ+VoKHf8WBCG8Lzc6/J7QF35l5V6y9FmURpTLRxPhnod4i4GSkmIMqUYSZSvl5aXYbMd23AihduQ64vWgGKOzKItxanPJJZfz1FNPotPpKSwMbzd5MrEb7Vw94DpUVeXb6s386evfoaoK03POYLBjaLdu1CyWeFyueFyuo4sJ2wkEAlRVVVJRUU55eRnrd69lQ+lc/EE/Rq2RDFMPij+xsXy5hM/nwGBIwWSaTVJSCkNcekYEvyarYj0a1Y+0fx9iSVHoxl2nQzWaYeoEdDm9KSw0UlgI0ANF6cGOHSIffSXRuK+WHP9a8oWNpNl8JOs307zqG6rf0vGN10BdfDZ7MsZjGtiDgn4qvXopOJ1Opk2beVjXsqamRrZu3crWrRuoqqokEDBQXz8UUXQhSYOIj89HEf1UedezYedXrPz278j+Wlb+/f1uv0cul+tpQtarFW63e0Cn12cCf+SQ3ePDXRziYuDo8F2MGCcAvV7PPffcx7PPPs2ePbu55JLLuxz78wE3cM+q37BozANHuZeZdRZuGPQLfrvuQe4euQDPzb/CvOAumhc/GBI9nceazcyfv5AHHljMddfdRPaSB9Fs3MDl7yzGGxfPMy9cTpmayuWXB0hLC32/qgmJ+OYeaicgVpSj2bQR0/q1mGtrmbynGOjaR/q0FctGIyiqFlEQ8HpbMFtTIs6xWFQqfEaK1AoMkjGqXF+tLhGPfzO13lpMaoQuJoTEss8roNPpaPTUUqCEF34dtOklpdlDUBe++QGE0hDUduEWhd+YqkJCnIF9xXvo5VPxmm0RI9L1KS7E2jcAqK1WSEgWulbwbYjIHQ4aknjInqkrjMbDvZz9Wg8p+vDpMe37brd1UtQgagTniQTDQEqK14X2VVpCTfpUYEPYOcciXBqGIECixURFRRm1Uj2uQA9KSoojtApV224qwB9QADHqJwUxTl0EQeDqq69j/vw7GDBgYMQnOCcbQRDobx9If/tAfLKPD/a/x9t738RhdHBuz5/gNEbK/48OrVZLWlp6h33kGRzKI670VPJ58SfsrNtBYtBPiuinp0ZPsLGKoqJvWbO9ktcrAtTWgizrEBURa3MpuWoV2fEacpP05FeVYZHBZjYhSZqQ48aIQvr2ddK3r0Ioy3gKNTVT2fiNyLZvFBIObCanYQ12QxV5um+YUf8Fvk90lH1oY4OcxY6UCVQl9sQSDwUFCgUFCnZ7PIWFow678QkGg+zevYtvv13L3r0voSgKDklFq0kjzvxzoN93vWz/AP4CPNf+gsvlEoHHgClAKbDO5XK97na7d7hcrsuAwcBvCX2n17vd7pajDxsjxolBEASuuupqvvjicxYtupeHHrr/mOMkUeKGQb/gTxt+x29G3H3Uz7Pis5mSNY1ntz7NVf2uxnPtDRgf+yOeX//mqLEWSzyLFj3Agw8u4bzz5jBg8FCCg4ciVFdz3X9eJFhWzat/OZstpkIuvChIfv7h392KMwV/pydKTe9vCXuOp61Y1ushEBCxmOIJCAHM5shtRc1m8NYKNOrNqNZGjJrI4jdOMtMsqWiqizCocRHFYny8SsAXiha2Br1YCJ/4DqFGJigBQIPnQBVS3siIc0CgPUMiWnE1yuZi1e5VZDToaE3uhSCEF5h16f0QDoQajOwuayVzgBX5gCfsHEWQOvKzT5QFmqqGosmqqoZ8rqJ4QmBMmETNrlcIBAIEKuvQp6aDGl4sC6qEX/a1/U/bf8JcbEGAicl9eHX3l+Sn9EKnGAkEghGEktBxQ7G+toSeueOgNbzfY4zTA0EQuO66m3j00YcYN24CkyZN+aG3dEz0kp6z8s7hrLxzqGgp57Vdy6j0VDLYMZQZOWdEPsB3xGF0MKfXXCD0u7y7fhefFa+kUqlA7CsxedIwCtPGYNYeetoiyyq7dzfz9dfVfLilnA92b4KDa/B6qgAFjXE1Rv1fMegVJI2K1ZlCyrARpAwbTp8+GUyY4ESSQi2vq6sF1m8RKVtbQtKOr3DWbCfZt4055R9jStSiyUqhqjiNdR8XslU3GFmjR5IgLy8koPPyNPTu3YfevQ89UlZVlYqKcrZu3cKuXX8H7ur2dXG73avaumt2ZgSwy+12HwBwuVwvA+cAO9xu9/PA822vLyQktmPEOOmMGTOOXr16c88993D++T+loODoG8as+Gz62Qbw1p43ODPv6OZjhWmjKWo6yOu7l3NO/vnI2TloV64gcIzPT51Ox4IFi3niicfYtm0rF154MdhstN5wMwSD/OS9d7hgzR18+ad+PJw4h5wCA2ecEST+GMZp1oTw2QmnrViOj1eR/Xr8Xi1aQSE5PrwFGkBcnIBGMRNAoEFqwmmKHMGNEyw0SUFMe/bij3eAFF6YGQxglM1UeSqRkdEGQykVQhhBF9QaUD01CFhp2FNN+nk5KEr4bnEqQocYjSZCLgjQPz6dFUX7+EIjk2+8HVgRflInD+Y1/p2c5bqe1UVfhJ0ia3WIgVDqRqVQi0mKnFbQWVIH1egt4CRJhG1baU1II1K6h5KUhkkDDQ0N1NSIDJmg5dtvwx+/lzebzQ1teeFK6P0Ll4YhCNDXmMWTJV/Sk15IEYob22ah1+ip8lSxrr6EM/sOZu3a/VHMi3E6kJmZxYIFi3n66b+ydeu3XHfdjRG9zX9InKYUrht4E6qqsrFyA79f/zAWs5EJzun0s/U/YesKgkDPxF4djVUCcoCvKzfw1OYn8QQ8mHUWxqSPZaB9MC6XBZfLAj/tgd0+vSOfOuBXqfp8J/4Va/DvLqbFo1JXIVH53zJK/vVXPpUaadIFELJS0OWkIrQVhVutVsznpSOnTcackk5dvYX9H21BXbMBXUMZA5ofY5As4092oktJoDHQj901hbzxRgbtpid2u0pBgUKfPjIpKaFmJVOmTD+elygd6HwXXUxIQB+G2+1eeDwXjRGju9jtdv74xz+yaNEDbN++lZ/85MKjxszKPZNH1z1Ega0fPay5R/38AtdFvLzjXyHBPGcupsULCBb0R3UcLWgFQeCGG25m1arPuO++e7jxxl/gdKaARoP/zLPhzLMZsX0b497/E7VrPWx6M53NKVNR8/MYMTJ046vTgdkSXkOcup/aEdDpQJR1NHq8xOk0UeXaGQwqsl9LgtaOrO6PaDUHEC85adYoNHn0GKxih/dfuH0ZlLi2ls+d99S1cGpMzEas3gRY8XuCpOSZaGxswGAIH/lWFKj2VGFSj12gcyRWg5HW+laarTImKVwe7SEEBQLBAM1iK4F6f9jOegCV2cMR9r0AwB7tQbKtkRszaFUtvoAXvF5EIXLXK71epblORWcS0O5005yQGdW5xFtNlJWV0uwJkpNDRLGcLqTwmXcPDZ4GdG155F3Z+XUmlAsvRGVqIQsSfcz5rCldhdcPWVla1q+PHCmPcXoxb97P2b17F7/97QPceee9p3wRpyAIDHEOY4hzGOYEDf9c+yLLdy0j1ZTK7Nyzj3LTON5oJS0jUwsZmRpqP9vkb+SLklU8uv4hFEUhxZzKxIxJ2GyH3Hy0OoG0KS6Y4up4TSwuQrvmSwS3nsYGqPGZqGqNJ7ChDikYQBFE9iSmsM2RytakJgThIxSlHI1GRh2sAnGg5pIYCOCsasRadRDbZ7sZ1LSMvtp4msxOWuOS2J84kE92DeHVV5OQpFDKn8EADz54Qi/T9yIx0YhGE7kwvjvY7ZGf8P4YiF0HWLRoPu+99x5/+tPD3HvvvYd1ugRYMuM+fvXer/jdjN8ds8j4Zvt1PP/N87xb+hqXP7AY4z33wB//2GXE6rzzZjNt2gR+97vfYbfbmTdv3qE17SNh/EhMQGZpKWd9+CGeLf+h6CmVPdUSPiGOap8Z16qbujyf01YsA+Rn9mXngY34lVYS9IkRx1ssKl6vgCDHYZSiyyHUCDp08Ylo663odFXtBrxdIgigUSS8wVDxmChGLoprTs5Cqq9D1oTaUIuSQGlpCQ5HmDzsNi22qWoj+YHIedHx8Sr+utBfSJno0iRUFdKlZDZUrAcB3O4dDB48NOyc1uQM2BHqFNgq+kjRWyPurac/g6+b9qJZu4Y6Rx45EcZnZsLaXQLJ7VWBGiliKoooqljNesrKSkJtz7WRvXCVtlzwVeWfMyQQetQa7glB++UURZBVmUgFlADNSVnoanbjCRgQY537/qfJz+/JpElTeeaZvzFv3s9/6O1EjUFrYE6vucxhLuUtZby9903KmktxGB3Mzj2bdEvGCd+DRRff4egBUNJUzOcln/Jm0at4PD76JBUwLmMiyYbDnWeUjEx8bZEtHZBWU0P2V6vRfFsJchA1zsDopAZ81SU0lTTRWA8HhBy2J42mKtmFioAgqOCspyH7IE1iEXv9xdQW74eSYsSKNeDxQ/WLJO+OI9fgwKyxoZHSac4YC8w6XpegBOj8QZ/R9tp3pq4ufEpdd+nKNeXHRuw6HLoGQ4eOwW7P4Prrb+KWW27tqF1o55o+N/Gbd+5mfuHCYwYQZqadyzt73+LBtU9y3blz0S56gNabbgm79g03/JqdO93ceusdpKamcsEFF5GY2Mn5TGuBWefDLEgi9A8eDw3LVoY97mktllNTcli5+TUGZeUiRej6BmC1gs8HLbXxJCdFjmC2o2q01DhtGPdHVzORGnSwp34Xfo8GgzGyYJINZpK9WjZ59hMvh6LJ5eWl9OnTtW+woIIgKTT46skLhu9cCOBwQO0mQAuSoG2vKQuLqkKW3kZxcxEqAZqbm6No/NFGZSWBKHLCAezYqW/di1BZid9sR5bDp2JkZcGKRpUEWUaWQSEaYSpgMhloajr0ISZJ0UVVvIFWDEroXJQwjiB6vYqnWkFFaeua5u9ybDs1zj5odv4bWUhH6fiwOLWjjjG+O4WFo6muruapp55k3ryfn/IR5iNJMaUyr/8VU/HHAAAgAElEQVS1AEcJ51m5Z5Fhie4pz/cl3ZLBRb0vwW63UFHZwLaarSzb+RK1rbVoJS0jUgoZmTrqqIiVmpyMf9aZ+Ge1FRo2N6P9ej2GuvUY7AoOp0Suw8sk5SPEqn+BqqKYrFSkDWe7aRj7K/pTWSki64FckHNDAZKUZB9ZTZ9h2L+CpsYDlDd+SeOBz/geYvlIK6F1QH5bLnMZcBHw02NNjBHjVCIrK5uFC5fy6KMPMX78RCZMmNTxs3RLBlOzp3fpvwyhlI3Piz/lt+Uf8JvMPHRvvRFKrwhDr14u7rtvCSUlxTz33D9oaWnhzDPPZsCALvpKGI0ovcI/BT+txbKqgkWThCr4MUQhzCQJ/H4VT2uQ5B7RfUkpioBe1FEW8JKrjy51waIaadUYaamPIy2zPVoYJmooCPTRpPNc6ZdcqIQeO9bXN5CUFN6f1yAZqPPWE3I1Db9Gbi7sqwXZIeMNgjlOwecLfw0EAVCV0Ce2qo2+YE8Q0K5dTX1a15ZSnVEMSdDSBGKo2E2McOOTkABBVUaSJOqqgyRmiETjAqfRapBVOlVERnD2EFWE9gK8tvSLcAI7PR1q3TAyewyz9YP40rgLqA6/KaMRSVYREJGFyN0eY5z+nHnm2axe/QUPP7yU22+/K+qbtlONzsK5oqWct/e9SWlTCXajnVm5Z5FpidIJ6HsiCiL9bP07cqq9QS/rK9byf5v+hC/oIyEukXHp4ymw9T/aLtRsJjB+IoF2P+xgEM32rWi+Wh36glEBvRZH3U5Sd64CnxcEEdnVm8CwESgZmSiqQEWFSFHRJIqzplBcLNLaCsn+su90Pi6X60VgIpDscrkOAve53e5/uFyum4EPOGQdt/07LRAjxknGYDAwf/5CXn99OQ88sJibbrqF+PiQbhmVNoZddTv5ouRzxqSPO+b8cRkTsOgs3ONfzoL1FnRbsgn2Hxhx3fT0DG655Vb8fj9vvfU6y5e/Qo8euYwZM468vPzDghWKJfxT8NNcLAtYTTasyXqMmujSKpxJJuqVYvKOVQ55DEQRDKKBqmqZMzOimyOIEhoVpDod1rHxbZIsXORTIENKItXkxF4TelygKMpROT6dUQXIjc+ntzGboK6lY05XmEwhe9Kc+BxSqhVsw8Hddefm0K4ECCoqanMziiYuerGsqtDSgqLTR9X2t6TnBKS1j0FvgdbGeqypkR/rqqioKmwoLaPf6MG0bg//RFJV1e/USlpV2vYfxZOLzEyoqlVQs0S033xDWY/JwFsR5wUVBb/cSpzS/rQjCj/rGKc1o0aNITnZxoIFd3H33fed9jmOTlMKP+t3DQAVngre3fsWJc3FJBuSmdXjLLLijzR3OHHEaeIYmz6esenjAajz1rKq5DPe3vsGKip2g4PR6ePondTnaPGs0RDsP/DQF7GqIhYdRLt2DfhDzjiq2QyBALqP3kesKAdVxZSQRObQ4QRnDQwZ+gMQXTOiI3G73Rd38fq7wLvf6aAxYvzACILAuefOYezYCfzhD49SWDi6oxnQZX2vZOmaRWTFZ3d5kz3IMYRUUxrzg49y1RtP4DL/5qiGJV2h0+k4//wLOP/8CygqOsjq1V+wbNlLIUvdhEQyMzPRtejoPSm/y2Oc1mLZYlGxJsZRMKAg6seZqaZUDnp2I4mRc5wBEhJUGrx6WhtasfSJj6Zmi1ZTEj38WpI9foTMDNo9K7pCUUBRBXKseUhC9G+JRWehsFTig7RQukakiKwqCKRZ0rFuh549I4vljv25v6U6bQh5UV5jRVVAkhACnToAhiMuDkkQ8TQ3U3VwD2PnXRJxikbVoKoyGyni+j7X8s7OiohzRMSQDO0Q/eH3Vp3WD6ViGbIS7KRfuxayyclQFNAgigJBrw/VGNk2EAAVLi24ko2+ZUe1FI7xv0uvXi5uueU2Fi++l/nz78Jiie7J1amO0+jkyn7zgJCX8rv73qKo8SDJBhuzcs8kOz7npO4nMS6Js/LO5ay8c4GQmF9dsoo3di+PLJ4FASUrG1/WIbEvNNSjXb8WqehgW9tOLbLTiVRahG7VpyFRLYgE+xbAzy47macaI8Ypj81m4777lvD++++yaNG93HjjLdhsNm4fcRcLvriLu0bcS0LcsfWZ05TC/eMe4RnLE3z88s+58oq/o0/L6db6mZlZh7Xmbmiop7i4mI2frAs777QWy6mpKsO0A+jOU8zhBXYCpduijpKaTFDdYkL1NyKIKdGJZWsK5toDxPkU1IQEfD4fOl3Xl9poVPHVQJIpsv1dOwGNEcFbi7ayihbnxKjmCO3nrHYKfkRAIwqMJAev6ScIwhtRzdEi0epvpbG2FWtqXlRzcjISWL1vL3JEX+I2VAU1KCOLQYzayOMVRUBq08bR6HeARmdPhu9PYnTaWKpYQyAQiOiGEeomKFJTCSn9VCorIy+mEdufPajs37+PtLQTXzAV49TA4XCwePGD/POff8ViSeKiiy457fKYw+EwOjpyEas8Vby77y0ONh4gyZDMrB5nkmM9mQ2hQziNTs7tOQeYA3QSz3teA1XFbnQwOm0crqTex+zyqloT8E+Zjr/dGs7vR7N5E9p1a0NpGoCcnRPROSlGjB8zM2acQWHhKP7v//5M374FnHPO+dw9cgFL1yxi4eilXX6vi4LI1YNv5EDaZB75x8UUnvVrphX85Dvvw2pNwGpNIK4lfN3TaS2WRREs3fw8SkhQSWuJ3Bq7Hb0edA2JJAWCqFGmbqiiRKomCZ0K6OOorq7Cau06H8ZqhaaDApgi9jzpoC6jAOngC+ByoSASjU9Zq9YMzWUgRHceGo2KN60HWduLMQ6MrlgPoLc1j0/kXdQUBRl19RVRzbElJ7J3exOWlOhs05qdA5C3bgrrTtEZSVIBAY+/hVD/wyiutSShl+LINKZSJYqUl5fhcIQvcGzPhCkphT4XQEVF5PdFQe2IKO/cufOUao8c48QTahd7D2+//RHz59/B3Lk/ZeDAwT/0to47dqOdywuuAqC6tZp3973FC9v+SWJcEtNzZnZ4LJ9sDonnEBUt5XxZuorXd7+KiorD6AwrntHpCA4bQXBYm+2xqiLt3Y3m6+53CI0R48eE1ZrA3Xcv4PPPP2XBgru44YZfcOuwO7h/zX0sHL0UndS1EUO2sw8Lrn+Hz/5wNfdWrWHe4Bu/1823OS28mDytxTKATtTibe+yFgV6PWhMzaSboys+y81VOejuS19xO2jC28a1o2j04PMiqAHQSNRX1mM2dy1Qs7NV6j9VwXGovUik4FKzvQe6osaoxrZT1ncK2hXXUtvr11GNt9thb1Nf9p11BvJaIeoIvmnQGKp6egms3xBVlFhRQNUIlMo2kpJqoloj3TaDXTvfJs4afS6kosq4691MbW1vrhDlnck3G6lJK6Bp725yc7vOaYJQarOqqgS8obSMSFFCWRaw6Y1Ul4WKgVpbPSQnf7dcx+OJy+USgCVAPLCurUtYjBPIiBEjGTp0GP/+94u89dYbXHbZlWRlnbxc35OJzWDjsr5XAlDTWsOHB97jP+6X0Et6xmVMZJhzeFQORycCpymF83oeilR1Fs8QSusYkVJIf/vAY3v1CwJyXk/kvMge8zFixIBx4yYwZMgwHn/8z2RkZHLNGdezdM0i7hu95Ng3qG2o1gQmXP8Yk37/AH8R/kWzUeLKgquxG7uf0ibouq4Rg+8pll0uVyLwbyAb2A/MdbvdDV2MFYH1QLHb7Q7v+9EN4vVWoouTHqKfrT96KfyF6Th+PFgcRpL9bYUdUdBitCE0fIMgB1Et8RQXr2H48MIux6emwvZmAUVRUaPxdIM2hayAGur2HK64rx1ZG4emrpb63EFEIxTT02Hv3nQqamoQxfyoUldUVaBnz548tfGvJErd+KIfVkjlehmDri6q4UnaDPZUFuPpFbKhieaGoUCbydsVX6I1z2x7JfIkVZXR7tlNg2MuVG1h9OhjV+seGt/uXx3d+yhJKukJVqo+/pCS7MmEHKJOCc4h5OVaTahbWIyTgCRJXHzxZTQ3N/PSS89TUVHB3Lk/pVcvV+TJpynJhmQu6h2qU2gNtvJ58Sc8sm4pqgpDnMOYkDkpKrejE8WR4rm6tZq1ZWv48MD7yGoQg8bIUOdwhjqHR5USFiNGjKMxmUzcfvtdrFv3FX9/5Akmz53GI2uXcseI+WGDToozBWXhw9z22wepmDyGp7c/h6zKXFEw7yjf9XBECmx938jyncBHbrf7EZfLdQdwV9trx+IWYBt0W9sed6IVyhASYUajQH2vYWCIzqUgqDchtLYiKipoNDQ1NZOUlNTleK0W5FDlWfd8wxSVQABELZSWlpKYGLkBiGfGLNrjNZHEb0oKKEoWFRUrEIToUkQUBVyuPiR/nInFFF3ubftxK5VtTIyP/jFKYNBgAh3NaMJfN4dDJaWkP2rlK5RPCAleQYh8QgISCBKyqEMCtBGa0vh1JkRPFajtX5rh00SSklQMxXb27dmBd/DVCOrxFcsul+tp4Eygwu12D+j0+kzgjxyyoXr4yKnAF263++8ul2sZEN6xPcZxxWw2c8011+P1elm27GVeeukFpk+fSWHh6P+pnOYjMWgMTM85g+k5Z6CoChsq1vH4pj/jDXrJteYxLWcmNkP0tR0nAltboeKs3JBXc0ughQ0V6/jb5sdpDXqQBA397QMZmVqInVjecowY3WH48JEMGDCIp576KzV1NdzvXcDd4xaGf9JkMNBy7yJs/3yGO5R4ii86l2e3PoVW1HJ536u6LBjszIkWy+cAE9r+/E/gE44hll0uVwYhd/alQHQ5AKcxgiSCHIr4RosKSF4PQV0onzrSGxf6scCBfSoFc1X27t1NTk74FAEAKYJ3c2e0WjAajfjbLJMUJbINnCSpaLVavBW59OoV3c2FKIY8JjxyA2mJw6Kao6qQlJnGvrJaGhoaiIsLH3nq2xfWNU1hTumfCOo1RJ2CocggghTl+PKcEbDjdyjykPadhh0/YABUrjDS4g81MDkBTfz+AfwFeK79hbanPI8BU4BSYJ3L5Xrd7XbvcLlclwGDgY1Aa9uUyG98jBNCXFwcl112JbIs89FHH7B48QJ69Mjl/PMvwBzlk67TFVEQGZ4ykuEpIwHYU7+LV3a+TG1rLRZ9PBMzJzPJNvoH3iWYtCbGZ0xkfMZEAAJygC3V3/Darle5M/PWH3ZzMWKchuj1em688ReUlpbwyGMPcvGqn/DM7S9g0oVxmBIEvFfOQ7PuK7If+gO33X4n5VIrf9v8BAatkUv6XEZSXNf6xxKhAO77imWH2+2uAHC73eUul6uryrk/ALcDkUOfpyD19QJZWd3TC0pGJl7j7ugnqCBWVNLkGNn2QmSxrJE0FNf5GZULmzZVMmrUmKiWatfh0aRVhLI7QucuSZH/uhgMKtXV4PfLUTtuABi0RrKGDeXMM8+Jek5m3xzWr93Ehg1rGTQofEGUzQYtfh3yhZdw6P40mgidQEWJF/sglaqqyKP9Vgf6oA+NFLpRiJQeY7PBFlsvpK+X4z8B9sput3tVW9evzowAdrnd7gMALpfrZUI3vjvacpOfd7lcBuAvLpdrHPDp8d9ZjO4gSRIzZpzBjBlnsGfPLp544i+oqsr5519Afv6PIzc2L6EneQmhc23w1fNJ0ces+PgdWlv9DHIMZVzGBMzaH/4GQitpGeIcxhBndDf+MWLEODZpaen88YHHeO/Tt5l17VQWXb+UiSMnh50THD4SOTcf44NLSLv4cn4z4m7Kmkt5cfsL1HvryEvI54wes4+KNofrawFRiGWXy/Uh0NkCQCAULpt/jOFHqS+XyzWb0CPgTS6XayKnYS/fMWPkbrluCAIEzQn4DfEoihKVKA1qDQhlxdSNaM9NjHyZrAMG4i7tzZi2nOVIKQKd9weg0URXQCMIUtQRz8JCWLOmfY3oJqkqTM+cwX+VJ6JbhJCI1+o0mHFSX99Aenp65EkAOh2yDB6PB40mfOhflgUyUp1s+KaIMdfAO+9Et4TgC+Bvs42SpMjvY132YJTk6W1rdr9xyncgHSjq9P/FhAR0B263uxW4+mRsJkb3yMvrye2330VLSwvLly/j5Zf/hdPp5Morr476M+B0x6pP4Jz88zvaXW+s3MBTm5/EE/DgMDqYkj2dHtboGhbEiBHj1GbmhNmMLhzHzx66lLfefJ3bb74bp7NrZyo1OZmWJQ8R9/yz6N/6L2nzruOmwbcAsKtuJy9sf45mf8ggIceaiyuxNzajHbu9oMtjRhTLbrd7Wlc/c7lcFS6Xy+l2uytcLlcKUHmMYWOAs10u1yzAAFhcLtdzbrf78khrJyYaoxZ0nTne3bDsXRRWdrVOz55QK+Zgy8zH52vAajVE3JO/3xj0K5chJSVit4PVGtcx51hz4+Oh/4iprHvmIHa7hYQEY8Q1Qs53cWg0Zux2iI8/fF9drbN/v5bZs81s3RoXcQ27HTZuBINBj9Uqdjm+8+sWC6SlwU/S7+nyWh9JQgL8dPzP2fzCC8THS1GtY7VCMBgHmGlq2k///n3Cnk9iIgybczOPPrKOi7MtxMd3ff7tr8fHg0SQ+lFzsNu1xMdH974oZhtgRlVNp3U3t1N576fy3qD7+7PbLfz61zcDIcvBBx5YwMKFC0lOTqa0tBRBEHj88cdZvHgxotiNnLDjsLeTidNhZaZjMjP7hSJOpU2lvLvrXV4/8B90ko7x2eMZmzUWrfTjuJGIEeN/kXh9PC/Nf5Uln97HI39dSi+niyuvvLrriLAk4b1yHkJDPYZ/PAXBIN5Lr6BnSq8Om0pVVdnXuJfddTtZVfo5Q3K/h1iOwBvAlcDDwBXA60cOcLvddwN3A7hcrgnArdEIZYC6Ok+3N2S3W6iqaur2vOO5jsUC7/3XT+GwnqxY8Tkejyfinso1STTp0+lpbKKqChoavFRVNXW5jscjAImUl39OVVUTDQ2tEddobBQAL9BMaamfxsZDc7pap7FRYO9eLw5HE2vWeKO6tvX1AhZLDqNG5R1z/JFrNTYKVFaqNDUJVFVFF41ubAyN9Xo9NDbqolqnoUGgtdWLxdLEunWbmDx5WtjzaWwUUFUzNXVVVFU10dh47PPvvE5jo4A0YQpyq4+qKm9U70tDg0Aw6EWjaUZVfWHHHyfRUgJ07ima0fba9+Zk/O59F07W58J35fvuLzExlV//+i6WLHmQuro6nE4nlZWVXHjhT7nmmuuQJInrrrvpsM5VJ2tvJ5Jj7U2LhbMz50Im+GQfq0u/4K5t9xJUguQl5DM5axoOY/Re+993fycDl8uVCfwZqCGUYnVkwW6MGKc9WknLoklLeTLp/9DW63jwwSX06uXiggsu6vKpmmpNwPPL2xDq64h74TnEhnr8EyYRGDUGQZLIteaRa81jgH1Q2LW/r1h+GPiPy+X6GXAAmAvgcrlSgb+73e4zv+fxT0uys+HtOpWhgxNY9qkHSYoiqiOK7Nb15adtaW6RCt4HD1b55httR3pENAXyshzyShYEKCo6QFpaWuRJCMhyqNgv2gwaQYCcnKFYrdEJ34wMlV27QvuLNnWjcypwNIWHALIMe/fCFVfA2rX+iB7QeXkqO3Z0z6AktI7aMScaSz+A4mKYPl2NugV5NxE4/M1bB+S35TKXARcBPz0hK8c4aVgs8cyfvxBVVQ8rEB4+fCStra08//w/KCsrY/78hUjdaXt6GqOX9EzMnMzEzFDUeU/9Ll7btYzq1mrMWjMTMyfT3z4wrJfraUJ/YJnb7X7R5XK99ENvJkaME4UgCFw/6CZe2flv0s9PZ4A4iKVLF9GzZy8uuOAidLpjNzJRExJpvekWCATQfv4pxoeXggByXk+C/QYgpIc3avteYtntdtcCU4/xehkhu6ojX/+UH0GxkCBAn7GJCI7QGxttIZ1f0ncUxUWakpkJ69YJRKnFgJDrRLvw3bZtOxMnToo4R5ZD5+PxeCI6TrSjqqH20tEK36FD4fXXhbYue9Hj8YBGE72YFUWorW2/dpHH9+sHb74pdNzsRJNPrCgC7U+8A4EAYhS9tVUVysqgd2/Ytev4pvS7XK4XgYlAssvlOgjc53a7/+FyuW4GPuCQddz247pwjB+MYznpGAwGrr32BnbudHPvvXdy4423kJ7+42ur3rlIsMnfyCdFK3ln35uoKgywD2Ji5iTMuh8u5eR7WD2uAV5pC1zFGgjF+J/nJ70uZFPl17y88wVuvfMOyvaW8dBD95OSksJFF11CfHwXfhJaLYHJUwlMngqKgrR/L5otmzH++xN4/B9drnfad/A7VZk8LfSF1dTU+J2q1VU1umhptOMAjEaF1avh5z9XWbfOF5X1VLu/8vr1XzFgwICI4w/tK+qhaLUQDArExXVPLK9cCfn5KsFg94viFCXyWlptW3fBtkYx0biBiGLouKoKO3ZsJy8vsp0fgCCInIjaLLfbfXEXr78LvHv8V4xxKtOrl4t77lnIo48+xMSJkxk3bsL3zmc+XbHo4jkr7xzOyjsHRVXYXLWJp7f8jeZAMzaDjUmZU+mZ2Otk+1p/F6vHIUAtsKDN/WYZISvXGDH+pxnkGEIPay6Prn+Yc/LOY8GCxRQXF/G3vz2BLMvMmTM3vP4SReTcfOTcfPwDe4VdKyaWTzAOhxOnM6Xb88QoWr0qyqGoqixHFs2TJsGzz+o6otLRkJamEAxCdXUN48dHjkRDyD4uPb17wnfdOg1LlvijHj90qMpLL2m5/fYLurWOTte9x8+C0P00jHb27NnF9OlnRDVWlk+Ab1yMGMfAZDKxYMFiPvzwPR566H4kSWLChMmMGDHyRyucRUFkkGMIgxwhf/QqTxUriz5i2c6XkQSRIc5hjEkfj0kbxuf1OPA9rB4LgIUul+sSYN8J3WSMGKcQVn0Ci0c/wD+3PsNXZWu4esDPue22O2lubuaNN17jpZdeIC0tjbPPPh97GAcBIcJnX0wsn2CGDBlKWlpkW7N+/RS+/FJAlmUkSYoydUPosCaLJuppNILB0D2/6LFjoaQkCBw7D+hYzJ7drSUAWLDAT4QU4sPo0SOUhtEdq6zupKy0090mIUajyrZtUFioUl4uR8yLjhHjh0AQBKZPP4Pp08/A5/Px2WcrOwnnSYwYUfijFc4AdqOdua5QGn9QCfJ1xQb+9s3jtAZbsRvtTMmaRm5CdE+NjgPRWD1uBboXOYgR438EQRC4st889jbsYcnqBUzLnsmEzElcfPFlAJSUFPPKK/+mtrYGm83G+PGT6N27z2FPjeKk8GmmMbF8golGKEOow9y55yZSUVFOamoaqhpZ2QWDUFDQPTV37rntzTKiF82iKEYl3r8P1u/Qrub++wPdXEPF6xUJBKKfF22b73YmToRnnpG45Rb473+jm2g0qrS2tr8vJ/Y6x4hxJHq9nmnTZjJt2kz8fn+HcBZFkfHjJ3LmmdN/6C3+oGhEDSNSRzIiNdQwqsJTwcqDH/HyjhcRRZHhzhGMTh+HQRNdTcepwne1Zg3HqWwxeDKJXYcf5hrY7YMYkfd/LN++nN9uWsKvCn9FqiUVu70Pgwb1AaCyspKPPvqIjz56u2OeTqcjQRS5aVDXqaYxsXwK4XL1ZceObVgs8V1WdHbm4osVXnmle2u0i7HuRI0cDgfbtm3t3kKnINOmQUpKHjt2bI+6+UdTk4jT2Z28cFAUDYGAJ+obklmzQnZ7oSLK8F2EYsQ4keh0OqZOncHUqTPw+/18/vknLFiwAK83wLhxEyksHP2jcdLoCqfRyUW9LwFCUef15Wt5fNOf8QV9OE0pTMmaRo61x/Fc8oRYPX4Xa9ZwnMoWgyeT2HX44a/BePt0hlhH8adV/4dZa+aSPpd3FO4KgoFp085i2rSzOsYHAgG2r/4i7DFjYvkUwuFw8sUXq9i1azv5+eGTzY8kGtcFAKPRRF1dHd1ppDhhwmTS0jK7tZ9Tld69+/DWW29ElbYCcOWVMq+9FhIH0eYuP/xwHzZv3hT1GgA6ncDKlR8zZsz4qOfEiHEi0el0TJkynYsumkNJSQ2rVn3Kww8vRRQFxo6dwKhRY370wlkjaihMG01h2mgAyppL+fjgR7y4/Xl0ko6HZy39LoeNWT3GiPE9Mess3DrsDg42HuDxTX9BK2q5uM9lOE1H15BptVqcEax0Y2L5FEKSJCRJ4MCBYmbP7p5FdbSP70eOLOSrr1Z3u2itZ8/uO3qcimj/v717j66qPPM4/j2QYGy4I8jNhIvhMSBELrKQioWgVVtEtNVqWa3X6vKC1s7SqtMpts4ar+2ore1oVbzU2noXOqWLsmwVnHEEFWGKPPUuQgGRAgMSDeTMH3sHQshJzj73nPw+f53s7LOf57w5Z583e7/v+5SWJjUZsiWxJNdiraoawRtvrEh6jWWAeLyBurpd9OrVq+2dRXKsS5cu1NaeQG3tCdTX17NkyQvcemvQEWzsOJeU6OtkQNeBzB4Z1NxqSGIoXXNa6lEksyq6V3LNxOv5R90WfvPmr9n22Va+MmwGY/oetf/66t2yuM6yZF6wVNnupIZhNJVs57dPnz7s3LkjqdU2ilnUMdibNm2iW7fszYQfOnQYS5e+mLXji2RKaWkptbXHU1t7PPX19Sxd+iK33fZvAEyYMJHJk6dQXp7dVSPag1QKnWipR5Hs6FXWm8vGXkHd7joWf7CIhe/9HoAB5YOo7D6Ekk9LOZLEFwXVWS4wsVjyVd8guUIZLT8vtaurxWDVqje48MKLIz3n5Zdf4vjjT0x6/4aG3ZEmBk6YMJElS4q+Xo8UmdLSUqZNm860adPZvXs3y5cv4957f8GuXbvo2bMXxx03lVGjjsz1WsUiIi0qKyljxvCZzBg+k4Z4A5s+3cgH2z/g1U+WcTqJl/JSZ7kARelk7fsSSv7LKB5Pfe3gYnDBBRdx2GEVbe8Y2rNnD/F4PNIycPF4tEmUAFdddXWk/UUKSUlJCdNV2QIAAA/KSURBVJMmHcOkSccAsGXLJ7z44l9YsOAZ4nEwO4IpU6bSr1+/PGcqIhLc/elfPoD+5QPoVt/66h3qLBegaJ2sGHV1dZHGC37++ed0795xl7apqGi+5n/bog7biMU6RbpDIFJsevfuw6xZX2PWrK8Rj8dZs+ZNnnvuKTZv/phYrBM1NWOZNm06ZWVl+U5VRDq4Hj17tvp7dZYLTENDPFLHLBaL8dJLS5g4cVLSz9m6dQtnnPGNVNLrkIYMGcLSpUsiPWfTpg3U1h6fpYxE2pdYLEZ19Uiqq0cCwd2aFSte4447bqehoYEBAwYyYcJEqqtHaqKgiORcaUnrBc50ViowsViMhoZo45C3bdvKgAEDkt7/0kuviJpWhzZhwkR27doV6TmXX/7dLGUj0v517tyZ8eOPZvz4owFYv34dr766jIULf09Dwx46depMdfUoxo+fkHRhJxGRVMXaGMqqznKBCSr3JT+guLS0M3V1n2UvIQFgypQv5TsFkaI1cOAgBg4cxCmnzAKCIgFr1qxm0aI/smHDegC6devB2LHjqKkZq9U2RCSj2pqErM5ygRkx4giiDFk+4YST+fGPf8hZZ83OXlIiIjlUWlrK6NE1jB5ds3fbtm1bef3117j//nv49NOdAIwadQRVVUdSVTWiwxdIEZHUdS3t2urv1VkuMGPG1LS9UxPl5eXMmnValrIRESkMPXr0ZOrUWqZOrQWCSbc7dmxm8eIXWLDg2b3LYVZUVDJ6dA1mR0Rer15EOqayktYnGquzXASOOebYfKcgIpJTsViMYcOGcdppffdui8fjrF37IStXvsGiRQupr68H4vTvP5AxY2qorh7FwQcfnL+kRaRdUmdZRESKQiwWo6KikoqKSmbMmAkEHeiNGzewcuUK7rnnburq6gA46KCDqKoyRo4cSWXlUA3jEJGE1FkWkQOY2bHAbIJzRLW76/aFtEuxWIz+/QfQv/8Avvzlk/dur6ur4623nGXLXuHJJx/fuy56z549qa4eRXX1qHZTQMXMqoEbgM3A8+7+VH4zEikuaXWWzawX8DugEngfONPdt7WwXw/gPuBIoAE4393/J53YIpI97r4UWGpmpwKv5DsfkUwrKys7YBIhBJUH16x5kwULnuHjjzfRuDpReXlXhg8/nKqqEVRWDim08dAnA3e5+0tm9hygzrJIBqV7ZflaYLG732pm3weuC7c1dyfwB3c/w8xKgOTrBotIyszsfmAGsNHdxzTZfhJwB9AJuN/db0lwiG8C52c9UZEC0bt3HyZPPpbJk/e/mbJjx//xzjtvs3LlCubPfyYcDx1cuR44cBBVVSMYPryKQw45pM1lqBJJ4/P6CPDD8J/b3ikFF5GE0u0snwo0LkD7EPAXmnWWzaw7MMXdzwVw993A9jTjikhy5gE/Ax5u3GBmnYCfA9OB9cAyM3vO3deY2beAscBtBOeHre6+M/dpixSWrl27UVMzlpqasfttb2hoYP36dbz99lvMn/80H3/8MbFYjNLSUm666caoYVL+vLr7nHBfXVUWybB0O8v93H0jgLtvMLOWBngNBTab2TygBlgOXOnu0UqiiUhk7r7UzCqbbZ4IvOXuHwCY2W8J/vFd4+6PEFylwsxuIPjyFpEEOnXqxODBhzF48GF7l7VLVaqfVzOrNLN7CO7a3pZWEiJygDY7y2b2J+DQJptiQBz4QQu7xxPEGAdc5u7LzewOgqvPc9uK3bdvt5TuZfXt2y2VpylOjuLkMlaxxcmQQcDaJj9/RPCFvB93vyHicWOF3A6FnBsUdn7KLa/a/LyGHemLoxw01e/XNo6Z6UO2S2qH4muDNjvL7n5Cot+Z2UYzO9TdN5pZf2BTC7t9BKx19+Xhz08C308pWxERERGRHIpQWLlF84Fzw8fnAM813yEcprHWzEaEm6YDq9OMKyKpWwdUNPl5cLhNRAqPPq8ieZbumOVbgMfN7HzgA+BMADMbAPzK3WeE+10BPGpmpcC7wHlpxhWR5MVoXP8qsAw4PBwb+XfgLODsfCQmIgfQ51WkwMTi8ZaGGYtIMTCz3wBTgT7ARmCuu88zs5PZfymqm/OXpYiAPq8ihUqdZRERERGRBNIdsywiIiIiUrTUWRYRERERSSDdCX45Z2Y9gPuAI4EGglK8fwN+B1QC7wNnuvu2cP/rwn12ExRDWZRknKuAC8IYqwgmJZZnIk5LJU3NrFfUY5vZOOBBoIygnPh3k4hzK3AK8BnwDnCeu2/PdJwmv/sngkXyD3H3LdmIY2ZzgEvD4/2nu1+bTpxW2q4G+I/wefXApY1LIqbxmgYTVOs6lOC99it3vysb74dsiVA6OydSadM85NiJoEDTR+4+s1Byi3p+zUN+kc7LWc4lI+dxESl87fHK8p0EHYFqgoqAawiKnCx2dwOeB64DMLORBCt0VAMnA78wszYXYjezgcAcYFx4EiwhmH2cqTjzgBObbUvl2L8ELnD3EcAIM2t+zJbiLAJGuftRwFtZjNPYaTmBYKWUxm3VmYxjZlMJOv+j3X00cHsG4iR6TbcSTLgZS1BU57YwVjpttxv4nruPAo4BLjOzI8jO+yHjmpTiPREYBZwd5p9Pkdo0T65k/yU0CyW3pM+vuRb1vJwDmTqPFyUz+4KZPWhm95jZN/OdT76Y2VAzu8/MHs93LvlkZqea2b1m9piZJazfUajaVWfZzLoDU9x9HoC77w7/az8VeCjc7SFgVvh4JvDbcL/3CTqHB1QqS6AzUG5mJcDBBOtaZiSOuy8F/tFsc6Rjh0Vgurn7snC/h5s8J2Ecd1/s7g3hjy8TrNmZ8TihfweubuF1ZjLOJcDN7r473GdzunFaidUA9Agf92TfWqfptN0Gd18RPt4BvEnwN8n4+yFL9pbidfd6oLEUb96k0KY5Ff4T+RWCK7iN8p5bCufXfIhyXs6qTJzHc5FnHp0OPOHuFxO8/g7J3d9z9wvznUe+uftz7n4RwXf2mfnOJ6p21VkGhgKbzWyemb0W/pfyBeDQsPgJ7r4B6Bfu37xM6LpwW6vcfT3wE+DD8Dnb3H1xpuM00y/isQcRVEds9FEKMc8H/pCNOGY2k6By46pmv8r06xkBHGdmL5vZn81sfJbiAFwF3G5mHxJcZW68gpWRWGY2BDiK4J+YqO+1TLwfUtFSKd5cxE1Kkm2aa43/RDZdiqgQcot6fs2pFM7L+RD1PN5umNn9YdXelc22n2Rma8zsb2bWtDrvYPa95j05SzTLUmiHopRGO/wAuDs3WWZOe+sslwDjgLvdfRywk+C2V/P179JaD8/MehJcIagEBhJcyZid6ThtyOqafmb2z0C9uz+WhWMfDFxPMFQh20qAXu4+CbgGeCKLsS4hGGtYQdBxfiBTBzazrgSl4K8Mr4bm8r1WlAqxTc3sqwRjXFewf+GJ5vLx987J+TVVBXJejqqQcklXS8PgWhuGtZZ9dy6LachJ1HZoVExtACm0g5ndTDDMa0UuE82E9tZZ/ojgauXy8OenCE7uG83sUIDwdvSm8PfrgMOaPD/ZMqHHA++6+xZ33wM8A0zOQpymoh475Zhmdi7BbeCm48gyGWc4MAR4w8zeC5/zmpn1I3Hp1lRfz1rgaYBwCMIeM+uThTgA57j7s2GsJ4Gjw+1ptV14S/lJ4BF3bywZn7P3Q5oKshRvxDbNpS8CM83sXeAxoNbMHgE2FEBuUc+vuRb1vJwP2fyOyKsEw05aG4b1DPB1M7sbWJC7TLMrajuYWW8z+yVwVDFdcU6hHeYA0wneExflNNkMaFed5fD21lozGxFumg78FZgPnBtuOwdo/HKcD5xlZl3MbChwOPBKEqE+BCaZWVk4CWM6wWScTMZpXtI00rHDW3zbzGximOO3mzwnYRwLVi64Gpjp7p81i5+ROO7+v+7e392HuftQgi/hse6+KYzzjUy9HuBZoDZ8bSOALu7+SQbitBRrnZl9KYw1nWDcYSba7gFgtbvf2WRbtt4Pmba3FK+ZdSEoxTs/B3HbEqVNc8bdr3f3CncfRtBWz7v7twg6E/nOLer5NdeinpdzIa3zeK6SzKKEw7Dc/VN3P9/dL8vGHcwC01o7bHH3S9y9yvO8UlAOtNYOP3P3o939Une/Ny/ZpaHdLR0HXAE8amalwLsESwd1Bh43s/MJVl44E8DdV1swA3U1+5b6avO2mLu/YmZPAq+Hz3sduBfolok41qSkaTj+dS5wM/BExGNfxv5Lhf0xiTjXA12AP5kZwMvhmzejcRonCYXi7OtIZ/r1PADMM7NVBMvhfTvdOK3E+g5wl5l1BuqAizLwmr4IzAZWmdnrYVtdD9xC9Pdam68r09x9j5ldTrDKSuPScW9mO25rorZpgbiZwsgt6fNrrkU9L2dbBs/jIlLgVO5aRERE2mRmlcAC37eu9CTgBnc/Kfz5WiBe7FdQ1Q6BjtQO7fHKsoiIiORe82Ene4dhAX8nGFp0dj4SyzG1Q6DDtEO7GrMsIiIiuRcOO/kvgoJHH5rZeeFEyzkEw7D+SrCWdF6HYWWb2iHQ0dpBwzBERERERBLQlWURERERkQTUWRYRERERSUCdZRERERGRBNRZllaZ2dywGpqI5JGZnWpmq83sVTOrync+IiIdhTrL0pa5BEVMRCS/Lgb+xd3Hu3tj9UjCIjkiIpIlWg1DEjKznwOXAKuABmCqu2/Pb1YiHY+Z/ZSgguRGgrLPU4EfAV8FFrr7XDO7BjidYP38dcB33H2TmXUH7gdGARsIStBucPdrcv5CRETaIV1ZloTc/XKCBcePcfdx6iiL5Ie7fw9YDsxx99pw8053nxh2lGcDw919krtPABYCPw33mwtsc/eRwBnAl3Kdv4hIe6axqJKMWNu7iEgONP0sPtzk8UxgvJm9Hv7cGdgaPp4KXA7g7p+Y2dPZTlJEgnkGwE3ALuCspsOnpH1RZ1lEpH3a0eRxDPhXd38wT7mIyIEa5xk81XSjmXUOq91JO6HOsrRlO9AD+DTfiYhIQvOBK8zsWXffamZdgCPcfSXwPHAe8N9m1gc4DXg8j7mKFL1wnsEUgnLQl9FsngGgeQbtiMYsS1t+AvzZzF4LP8Aikh/xBI9x918DjwIvmNkKgvHNk8Nf3wj0NrPVwBPACznIVaRD0zyD4qIry9Iqd7+R4MtWRPKoyRcu7n7AcnHufidwZwvbtwNfb/zZzOYC5VlKU0T2p3kGRUCdZREREZHs0zyDdkrDMEREOhB3/5HGPork3XzgUjPrCWBmXcxsTPi7xnkGNJlnIHmkzrKIiIhI5mmeQZFQBT8RERGRAtU4z0B3hPJHV5ZFRERERBLQlWURERERkQR0ZVlEREREJAF1lkVEREREElBnWUREREQkAXWWRUREREQSUGdZRERERCQBdZZFRERERBL4fxWn+NAjwBC4AAAAAElFTkSuQm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pic>
        <p:nvPicPr>
          <p:cNvPr id="81927" name="Picture 7" descr="C:\Users\jgriffiths\Downloads\download (1).png"/>
          <p:cNvPicPr>
            <a:picLocks noChangeAspect="1" noChangeArrowheads="1"/>
          </p:cNvPicPr>
          <p:nvPr/>
        </p:nvPicPr>
        <p:blipFill rotWithShape="1">
          <a:blip r:embed="rId4" cstate="print"/>
          <a:srcRect l="67426"/>
          <a:stretch/>
        </p:blipFill>
        <p:spPr bwMode="auto">
          <a:xfrm>
            <a:off x="3604438" y="2282958"/>
            <a:ext cx="3340478" cy="3226649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16681" y="1434459"/>
            <a:ext cx="3487757" cy="396633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defRPr/>
            </a:pPr>
            <a:endParaRPr lang="en-GB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/>
            </a:pPr>
            <a:endParaRPr lang="en-GB" sz="2100" dirty="0"/>
          </a:p>
          <a:p>
            <a:pPr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GB" sz="2100" dirty="0"/>
              <a:t>2 principal features of M/EEG &amp; LFP power spectrum: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defRPr/>
            </a:pPr>
            <a:endParaRPr lang="en-GB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/>
            </a:pPr>
            <a:r>
              <a:rPr lang="en-GB" sz="2100" dirty="0"/>
              <a:t>Dominant frequency (alpha, gamma): local + global resonances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/>
            </a:pPr>
            <a:r>
              <a:rPr lang="en-GB" sz="2100" dirty="0"/>
              <a:t>Power law exponent: critical fluctuations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defRPr/>
            </a:pPr>
            <a:endParaRPr lang="en-GB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/>
            </a:pP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284" y="4428396"/>
            <a:ext cx="1972049" cy="10119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13601" r="21500" b="4223"/>
          <a:stretch/>
        </p:blipFill>
        <p:spPr>
          <a:xfrm>
            <a:off x="7081284" y="3147058"/>
            <a:ext cx="1949745" cy="11480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62" y="2199024"/>
            <a:ext cx="1222171" cy="8147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8ABD1-BF08-4B00-92AD-0CC7294FFAAE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rsM</a:t>
            </a:r>
            <a:r>
              <a:rPr lang="en-US" sz="1400" b="1" dirty="0"/>
              <a:t>/EEG modelling</a:t>
            </a:r>
          </a:p>
        </p:txBody>
      </p:sp>
    </p:spTree>
    <p:extLst>
      <p:ext uri="{BB962C8B-B14F-4D97-AF65-F5344CB8AC3E}">
        <p14:creationId xmlns:p14="http://schemas.microsoft.com/office/powerpoint/2010/main" val="26800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sk a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99" y="2125266"/>
            <a:ext cx="3919889" cy="326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0170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Qs?</a:t>
            </a:r>
            <a:endParaRPr lang="en-GB" sz="2250" i="1" dirty="0"/>
          </a:p>
        </p:txBody>
      </p:sp>
    </p:spTree>
    <p:extLst>
      <p:ext uri="{BB962C8B-B14F-4D97-AF65-F5344CB8AC3E}">
        <p14:creationId xmlns:p14="http://schemas.microsoft.com/office/powerpoint/2010/main" val="244735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7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Interlude: An orientation to the code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63688" y="1920479"/>
            <a:ext cx="5184576" cy="30243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CA" sz="1875" dirty="0" err="1">
                <a:latin typeface="+mj-lt"/>
                <a:ea typeface="+mj-ea"/>
                <a:cs typeface="+mj-cs"/>
              </a:rPr>
              <a:t>Github</a:t>
            </a:r>
            <a:r>
              <a:rPr lang="en-CA" sz="1875" dirty="0">
                <a:latin typeface="+mj-lt"/>
                <a:ea typeface="+mj-ea"/>
                <a:cs typeface="+mj-cs"/>
              </a:rPr>
              <a:t> organization:  </a:t>
            </a:r>
          </a:p>
          <a:p>
            <a:pPr marL="342900" lvl="2">
              <a:spcBef>
                <a:spcPct val="0"/>
              </a:spcBef>
            </a:pPr>
            <a:r>
              <a:rPr lang="en-CA" sz="1875" dirty="0"/>
              <a:t>https://github.com/the-virtual-brain</a:t>
            </a:r>
          </a:p>
          <a:p>
            <a:pPr>
              <a:spcBef>
                <a:spcPct val="0"/>
              </a:spcBef>
            </a:pPr>
            <a:endParaRPr lang="en-CA" sz="1875" dirty="0">
              <a:latin typeface="+mj-lt"/>
              <a:ea typeface="+mj-ea"/>
              <a:cs typeface="+mj-cs"/>
            </a:endParaRP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CA" sz="1875" dirty="0">
                <a:latin typeface="+mj-lt"/>
                <a:ea typeface="+mj-ea"/>
                <a:cs typeface="+mj-cs"/>
              </a:rPr>
              <a:t>Most important things live in </a:t>
            </a:r>
          </a:p>
          <a:p>
            <a:pPr lvl="1">
              <a:spcBef>
                <a:spcPct val="0"/>
              </a:spcBef>
            </a:pPr>
            <a:r>
              <a:rPr lang="en-CA" sz="1875" dirty="0"/>
              <a:t>https://github.com/the-virtual-brain/tvb-library/tree/trunk/tvb/simulator</a:t>
            </a:r>
          </a:p>
        </p:txBody>
      </p:sp>
    </p:spTree>
    <p:extLst>
      <p:ext uri="{BB962C8B-B14F-4D97-AF65-F5344CB8AC3E}">
        <p14:creationId xmlns:p14="http://schemas.microsoft.com/office/powerpoint/2010/main" val="7273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background_tvb.pdf">
            <a:extLst>
              <a:ext uri="{FF2B5EF4-FFF2-40B4-BE49-F238E27FC236}">
                <a16:creationId xmlns:a16="http://schemas.microsoft.com/office/drawing/2014/main" id="{ECADA24C-6FFC-4E81-A13C-15EE3FA0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>
            <a:fillRect/>
          </a:stretch>
        </p:blipFill>
        <p:spPr bwMode="auto">
          <a:xfrm>
            <a:off x="1442145" y="-853901"/>
            <a:ext cx="7715250" cy="76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64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459" name="Group 2">
            <a:extLst>
              <a:ext uri="{FF2B5EF4-FFF2-40B4-BE49-F238E27FC236}">
                <a16:creationId xmlns:a16="http://schemas.microsoft.com/office/drawing/2014/main" id="{90816329-D859-490E-87E8-17EC65690DC7}"/>
              </a:ext>
            </a:extLst>
          </p:cNvPr>
          <p:cNvGrpSpPr>
            <a:grpSpLocks/>
          </p:cNvGrpSpPr>
          <p:nvPr/>
        </p:nvGrpSpPr>
        <p:grpSpPr bwMode="auto">
          <a:xfrm>
            <a:off x="392906" y="1820540"/>
            <a:ext cx="2422178" cy="2294930"/>
            <a:chOff x="0" y="0"/>
            <a:chExt cx="3444796" cy="3263900"/>
          </a:xfrm>
        </p:grpSpPr>
        <p:pic>
          <p:nvPicPr>
            <p:cNvPr id="19461" name="Picture 3" descr="tvb_logo_transparent_square.png">
              <a:extLst>
                <a:ext uri="{FF2B5EF4-FFF2-40B4-BE49-F238E27FC236}">
                  <a16:creationId xmlns:a16="http://schemas.microsoft.com/office/drawing/2014/main" id="{D7077700-C313-40B8-A35B-9B65B8F2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3900" cy="326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2" name="Line 4">
              <a:extLst>
                <a:ext uri="{FF2B5EF4-FFF2-40B4-BE49-F238E27FC236}">
                  <a16:creationId xmlns:a16="http://schemas.microsoft.com/office/drawing/2014/main" id="{D6C0D7EB-4237-43F1-AFF5-F1FD7A361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795" y="5728"/>
              <a:ext cx="1" cy="3252444"/>
            </a:xfrm>
            <a:prstGeom prst="line">
              <a:avLst/>
            </a:prstGeom>
            <a:noFill/>
            <a:ln w="25400">
              <a:solidFill>
                <a:srgbClr val="609BC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19460" name="Rectangle 5">
            <a:extLst>
              <a:ext uri="{FF2B5EF4-FFF2-40B4-BE49-F238E27FC236}">
                <a16:creationId xmlns:a16="http://schemas.microsoft.com/office/drawing/2014/main" id="{08D0F1B8-99B7-4921-BA88-D1961FD65863}"/>
              </a:ext>
            </a:extLst>
          </p:cNvPr>
          <p:cNvSpPr>
            <a:spLocks/>
          </p:cNvSpPr>
          <p:nvPr/>
        </p:nvSpPr>
        <p:spPr bwMode="auto">
          <a:xfrm>
            <a:off x="2938984" y="2372633"/>
            <a:ext cx="3826368" cy="169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3516" b="1" dirty="0" err="1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rsfMRI</a:t>
            </a:r>
            <a:r>
              <a:rPr lang="en-US" altLang="en-US" sz="3516" b="1" dirty="0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Modelling</a:t>
            </a: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8293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background_tvb.pdf">
            <a:extLst>
              <a:ext uri="{FF2B5EF4-FFF2-40B4-BE49-F238E27FC236}">
                <a16:creationId xmlns:a16="http://schemas.microsoft.com/office/drawing/2014/main" id="{ECADA24C-6FFC-4E81-A13C-15EE3FA0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>
            <a:fillRect/>
          </a:stretch>
        </p:blipFill>
        <p:spPr bwMode="auto">
          <a:xfrm>
            <a:off x="1442145" y="-853901"/>
            <a:ext cx="7715250" cy="76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64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459" name="Group 2">
            <a:extLst>
              <a:ext uri="{FF2B5EF4-FFF2-40B4-BE49-F238E27FC236}">
                <a16:creationId xmlns:a16="http://schemas.microsoft.com/office/drawing/2014/main" id="{90816329-D859-490E-87E8-17EC65690DC7}"/>
              </a:ext>
            </a:extLst>
          </p:cNvPr>
          <p:cNvGrpSpPr>
            <a:grpSpLocks/>
          </p:cNvGrpSpPr>
          <p:nvPr/>
        </p:nvGrpSpPr>
        <p:grpSpPr bwMode="auto">
          <a:xfrm>
            <a:off x="392906" y="1820540"/>
            <a:ext cx="2422178" cy="2294930"/>
            <a:chOff x="0" y="0"/>
            <a:chExt cx="3444796" cy="3263900"/>
          </a:xfrm>
        </p:grpSpPr>
        <p:pic>
          <p:nvPicPr>
            <p:cNvPr id="19461" name="Picture 3" descr="tvb_logo_transparent_square.png">
              <a:extLst>
                <a:ext uri="{FF2B5EF4-FFF2-40B4-BE49-F238E27FC236}">
                  <a16:creationId xmlns:a16="http://schemas.microsoft.com/office/drawing/2014/main" id="{D7077700-C313-40B8-A35B-9B65B8F2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3900" cy="326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2" name="Line 4">
              <a:extLst>
                <a:ext uri="{FF2B5EF4-FFF2-40B4-BE49-F238E27FC236}">
                  <a16:creationId xmlns:a16="http://schemas.microsoft.com/office/drawing/2014/main" id="{D6C0D7EB-4237-43F1-AFF5-F1FD7A361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795" y="5728"/>
              <a:ext cx="1" cy="3252444"/>
            </a:xfrm>
            <a:prstGeom prst="line">
              <a:avLst/>
            </a:prstGeom>
            <a:noFill/>
            <a:ln w="25400">
              <a:solidFill>
                <a:srgbClr val="609BC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19460" name="Rectangle 5">
            <a:extLst>
              <a:ext uri="{FF2B5EF4-FFF2-40B4-BE49-F238E27FC236}">
                <a16:creationId xmlns:a16="http://schemas.microsoft.com/office/drawing/2014/main" id="{08D0F1B8-99B7-4921-BA88-D1961FD65863}"/>
              </a:ext>
            </a:extLst>
          </p:cNvPr>
          <p:cNvSpPr>
            <a:spLocks/>
          </p:cNvSpPr>
          <p:nvPr/>
        </p:nvSpPr>
        <p:spPr bwMode="auto">
          <a:xfrm>
            <a:off x="2938984" y="2643155"/>
            <a:ext cx="2701060" cy="115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3516" b="1" dirty="0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</a:t>
            </a:r>
          </a:p>
          <a:p>
            <a:pPr eaLnBrk="1"/>
            <a:endParaRPr lang="en-US" altLang="en-US" sz="3516" b="1" dirty="0">
              <a:solidFill>
                <a:srgbClr val="609BC4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3" descr="pasted-image.png">
            <a:extLst>
              <a:ext uri="{FF2B5EF4-FFF2-40B4-BE49-F238E27FC236}">
                <a16:creationId xmlns:a16="http://schemas.microsoft.com/office/drawing/2014/main" id="{E20A00C5-E8BB-4E91-A740-611B53595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91" y="1357313"/>
            <a:ext cx="7465219" cy="518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Rectangle 4">
            <a:extLst>
              <a:ext uri="{FF2B5EF4-FFF2-40B4-BE49-F238E27FC236}">
                <a16:creationId xmlns:a16="http://schemas.microsoft.com/office/drawing/2014/main" id="{5D7A083E-7351-4141-A63C-D908D735DDC2}"/>
              </a:ext>
            </a:extLst>
          </p:cNvPr>
          <p:cNvSpPr>
            <a:spLocks/>
          </p:cNvSpPr>
          <p:nvPr/>
        </p:nvSpPr>
        <p:spPr bwMode="auto">
          <a:xfrm>
            <a:off x="6812236" y="6658752"/>
            <a:ext cx="2358018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Deco, Ponce-Alvarez et al. JofNeurosci 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7BAE8-DDFF-44DB-B124-845B251B27B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53E58F-AF58-4C52-9CB0-D498CB4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770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General Approach</a:t>
            </a:r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DD1281DF-78BE-41F3-BFE8-0DED3D32CA1A}"/>
              </a:ext>
            </a:extLst>
          </p:cNvPr>
          <p:cNvSpPr>
            <a:spLocks/>
          </p:cNvSpPr>
          <p:nvPr/>
        </p:nvSpPr>
        <p:spPr bwMode="auto">
          <a:xfrm>
            <a:off x="6040934" y="6672634"/>
            <a:ext cx="311623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Sanz-Leon et al. </a:t>
            </a:r>
            <a:r>
              <a:rPr lang="en-US" altLang="en-US" sz="844" b="1" dirty="0" err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Front.Neuroinform</a:t>
            </a:r>
            <a:r>
              <a:rPr lang="en-US" altLang="en-US" sz="844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2013, Neuroimage 2015</a:t>
            </a:r>
          </a:p>
        </p:txBody>
      </p:sp>
      <p:pic>
        <p:nvPicPr>
          <p:cNvPr id="23557" name="Picture 4" descr="AAL_3d_network_esverdeado.png">
            <a:extLst>
              <a:ext uri="{FF2B5EF4-FFF2-40B4-BE49-F238E27FC236}">
                <a16:creationId xmlns:a16="http://schemas.microsoft.com/office/drawing/2014/main" id="{834FE7BD-5603-4A25-B0F7-0F93C03E72A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039" y="3233940"/>
            <a:ext cx="2803922" cy="356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437" name="Group 5">
            <a:extLst>
              <a:ext uri="{FF2B5EF4-FFF2-40B4-BE49-F238E27FC236}">
                <a16:creationId xmlns:a16="http://schemas.microsoft.com/office/drawing/2014/main" id="{663193DB-7C4D-4D7B-A9A0-5804FE447C30}"/>
              </a:ext>
            </a:extLst>
          </p:cNvPr>
          <p:cNvGrpSpPr>
            <a:grpSpLocks/>
          </p:cNvGrpSpPr>
          <p:nvPr/>
        </p:nvGrpSpPr>
        <p:grpSpPr bwMode="auto">
          <a:xfrm>
            <a:off x="87065" y="1597575"/>
            <a:ext cx="4325318" cy="2825130"/>
            <a:chOff x="-38101" y="-38101"/>
            <a:chExt cx="6150547" cy="4016869"/>
          </a:xfrm>
        </p:grpSpPr>
        <p:grpSp>
          <p:nvGrpSpPr>
            <p:cNvPr id="23578" name="Group 6">
              <a:extLst>
                <a:ext uri="{FF2B5EF4-FFF2-40B4-BE49-F238E27FC236}">
                  <a16:creationId xmlns:a16="http://schemas.microsoft.com/office/drawing/2014/main" id="{F18FD761-11A8-4682-BC7F-655F4A76D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101" y="-38101"/>
              <a:ext cx="6150547" cy="4016869"/>
              <a:chOff x="-38101" y="-38101"/>
              <a:chExt cx="6150547" cy="4016869"/>
            </a:xfrm>
          </p:grpSpPr>
          <p:pic>
            <p:nvPicPr>
              <p:cNvPr id="23586" name="Picture 7">
                <a:extLst>
                  <a:ext uri="{FF2B5EF4-FFF2-40B4-BE49-F238E27FC236}">
                    <a16:creationId xmlns:a16="http://schemas.microsoft.com/office/drawing/2014/main" id="{2AFA5B59-DEEE-410D-8EF4-2DBA436CE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7154" y="1353828"/>
                <a:ext cx="1675292" cy="926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587" name="Group 8">
                <a:extLst>
                  <a:ext uri="{FF2B5EF4-FFF2-40B4-BE49-F238E27FC236}">
                    <a16:creationId xmlns:a16="http://schemas.microsoft.com/office/drawing/2014/main" id="{A40369B7-3396-45C9-9389-F23B5063B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101" y="-38101"/>
                <a:ext cx="4372033" cy="4016869"/>
                <a:chOff x="-1" y="-1"/>
                <a:chExt cx="4372033" cy="4016869"/>
              </a:xfrm>
            </p:grpSpPr>
            <p:sp>
              <p:nvSpPr>
                <p:cNvPr id="23588" name="Rectangle 9">
                  <a:extLst>
                    <a:ext uri="{FF2B5EF4-FFF2-40B4-BE49-F238E27FC236}">
                      <a16:creationId xmlns:a16="http://schemas.microsoft.com/office/drawing/2014/main" id="{BA2F7317-CF38-45A7-B4C0-0FB4E7025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00" y="38100"/>
                  <a:ext cx="4295832" cy="39406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3589" name="Picture 10">
                  <a:extLst>
                    <a:ext uri="{FF2B5EF4-FFF2-40B4-BE49-F238E27FC236}">
                      <a16:creationId xmlns:a16="http://schemas.microsoft.com/office/drawing/2014/main" id="{D53202BA-8B9E-4FDE-B3F5-C5F65FA4D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-1"/>
                  <a:ext cx="4372033" cy="40168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79" name="Group 11">
              <a:extLst>
                <a:ext uri="{FF2B5EF4-FFF2-40B4-BE49-F238E27FC236}">
                  <a16:creationId xmlns:a16="http://schemas.microsoft.com/office/drawing/2014/main" id="{186C426D-6320-44D5-9938-DDC71EF83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976" y="150518"/>
              <a:ext cx="3691880" cy="3639665"/>
              <a:chOff x="0" y="0"/>
              <a:chExt cx="3691879" cy="3639664"/>
            </a:xfrm>
          </p:grpSpPr>
          <p:pic>
            <p:nvPicPr>
              <p:cNvPr id="23580" name="Picture 12" descr="droppedImage.pdf">
                <a:extLst>
                  <a:ext uri="{FF2B5EF4-FFF2-40B4-BE49-F238E27FC236}">
                    <a16:creationId xmlns:a16="http://schemas.microsoft.com/office/drawing/2014/main" id="{0AAB5658-38EC-4875-95EB-6C2EF78DF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7087"/>
                <a:ext cx="2040825" cy="1775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81" name="Picture 13" descr="droppedImage.pdf">
                <a:extLst>
                  <a:ext uri="{FF2B5EF4-FFF2-40B4-BE49-F238E27FC236}">
                    <a16:creationId xmlns:a16="http://schemas.microsoft.com/office/drawing/2014/main" id="{DC688B25-6B45-448B-AB39-E0F721C9E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112" y="1890180"/>
                <a:ext cx="1656575" cy="1749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82" name="Picture 14" descr="droppedImage.pdf">
                <a:extLst>
                  <a:ext uri="{FF2B5EF4-FFF2-40B4-BE49-F238E27FC236}">
                    <a16:creationId xmlns:a16="http://schemas.microsoft.com/office/drawing/2014/main" id="{C25E1E64-038F-4B02-A14F-5D75D75A3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4" y="1901279"/>
                <a:ext cx="1539542" cy="1711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83" name="Picture 15" descr="droppedImage.pdf">
                <a:extLst>
                  <a:ext uri="{FF2B5EF4-FFF2-40B4-BE49-F238E27FC236}">
                    <a16:creationId xmlns:a16="http://schemas.microsoft.com/office/drawing/2014/main" id="{E84D1E1A-572D-49A0-B7AD-FA89C46DF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4542" y="0"/>
                <a:ext cx="1797337" cy="19825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3584" name="Rectangle 16">
                <a:extLst>
                  <a:ext uri="{FF2B5EF4-FFF2-40B4-BE49-F238E27FC236}">
                    <a16:creationId xmlns:a16="http://schemas.microsoft.com/office/drawing/2014/main" id="{75D57C82-8E15-403A-AB3C-45029661E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10" y="715726"/>
                <a:ext cx="3356578" cy="468621"/>
              </a:xfrm>
              <a:prstGeom prst="rect">
                <a:avLst/>
              </a:prstGeom>
              <a:solidFill>
                <a:srgbClr val="FFFFFF">
                  <a:alpha val="69803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1266"/>
                  </a:spcBef>
                </a:pPr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connectivity from </a:t>
                </a:r>
                <a:r>
                  <a:rPr lang="en-US" altLang="en-US" sz="1687" b="1">
                    <a:solidFill>
                      <a:srgbClr val="2063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DTI</a:t>
                </a:r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.</a:t>
                </a:r>
              </a:p>
            </p:txBody>
          </p:sp>
          <p:sp>
            <p:nvSpPr>
              <p:cNvPr id="23585" name="Rectangle 17">
                <a:extLst>
                  <a:ext uri="{FF2B5EF4-FFF2-40B4-BE49-F238E27FC236}">
                    <a16:creationId xmlns:a16="http://schemas.microsoft.com/office/drawing/2014/main" id="{0D8D4276-EC5A-49FD-8FDB-979DD764D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89" y="2505723"/>
                <a:ext cx="3333721" cy="468621"/>
              </a:xfrm>
              <a:prstGeom prst="rect">
                <a:avLst/>
              </a:prstGeom>
              <a:solidFill>
                <a:srgbClr val="FFFFFF">
                  <a:alpha val="69803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1266"/>
                  </a:spcBef>
                </a:pPr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topography from </a:t>
                </a:r>
                <a:r>
                  <a:rPr lang="en-US" altLang="en-US" sz="1687" b="1">
                    <a:solidFill>
                      <a:srgbClr val="2063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MRI</a:t>
                </a:r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.</a:t>
                </a:r>
              </a:p>
            </p:txBody>
          </p:sp>
        </p:grpSp>
      </p:grpSp>
      <p:sp>
        <p:nvSpPr>
          <p:cNvPr id="23559" name="Rectangle 18">
            <a:extLst>
              <a:ext uri="{FF2B5EF4-FFF2-40B4-BE49-F238E27FC236}">
                <a16:creationId xmlns:a16="http://schemas.microsoft.com/office/drawing/2014/main" id="{C989661E-979F-434A-A3C5-9AB15B1323BB}"/>
              </a:ext>
            </a:extLst>
          </p:cNvPr>
          <p:cNvSpPr>
            <a:spLocks/>
          </p:cNvSpPr>
          <p:nvPr/>
        </p:nvSpPr>
        <p:spPr bwMode="auto">
          <a:xfrm>
            <a:off x="4282901" y="2344198"/>
            <a:ext cx="577082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input</a:t>
            </a:r>
          </a:p>
        </p:txBody>
      </p:sp>
      <p:grpSp>
        <p:nvGrpSpPr>
          <p:cNvPr id="18451" name="Group 19">
            <a:extLst>
              <a:ext uri="{FF2B5EF4-FFF2-40B4-BE49-F238E27FC236}">
                <a16:creationId xmlns:a16="http://schemas.microsoft.com/office/drawing/2014/main" id="{2C34DE41-3650-40A2-8395-2EE5C923937C}"/>
              </a:ext>
            </a:extLst>
          </p:cNvPr>
          <p:cNvGrpSpPr>
            <a:grpSpLocks/>
          </p:cNvGrpSpPr>
          <p:nvPr/>
        </p:nvGrpSpPr>
        <p:grpSpPr bwMode="auto">
          <a:xfrm>
            <a:off x="4723805" y="1597575"/>
            <a:ext cx="4332015" cy="2825130"/>
            <a:chOff x="-63460" y="-38101"/>
            <a:chExt cx="6160724" cy="4016869"/>
          </a:xfrm>
        </p:grpSpPr>
        <p:pic>
          <p:nvPicPr>
            <p:cNvPr id="23564" name="Picture 20">
              <a:extLst>
                <a:ext uri="{FF2B5EF4-FFF2-40B4-BE49-F238E27FC236}">
                  <a16:creationId xmlns:a16="http://schemas.microsoft.com/office/drawing/2014/main" id="{CE2B8B04-5AA8-403D-9376-F8B7A48C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60" y="1352222"/>
              <a:ext cx="1678805" cy="92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3565" name="Group 21">
              <a:extLst>
                <a:ext uri="{FF2B5EF4-FFF2-40B4-BE49-F238E27FC236}">
                  <a16:creationId xmlns:a16="http://schemas.microsoft.com/office/drawing/2014/main" id="{3345BA4E-5F41-4E84-A3C4-1455BB798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5231" y="-38101"/>
              <a:ext cx="4372033" cy="4016869"/>
              <a:chOff x="-1" y="-38101"/>
              <a:chExt cx="4372033" cy="4016869"/>
            </a:xfrm>
          </p:grpSpPr>
          <p:grpSp>
            <p:nvGrpSpPr>
              <p:cNvPr id="23566" name="Group 22">
                <a:extLst>
                  <a:ext uri="{FF2B5EF4-FFF2-40B4-BE49-F238E27FC236}">
                    <a16:creationId xmlns:a16="http://schemas.microsoft.com/office/drawing/2014/main" id="{C4552AB5-CE79-4A86-BCE7-0F121C2A9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" y="-38101"/>
                <a:ext cx="4372033" cy="4016869"/>
                <a:chOff x="-1" y="-1"/>
                <a:chExt cx="4372033" cy="4016869"/>
              </a:xfrm>
            </p:grpSpPr>
            <p:sp>
              <p:nvSpPr>
                <p:cNvPr id="23576" name="Rectangle 23">
                  <a:extLst>
                    <a:ext uri="{FF2B5EF4-FFF2-40B4-BE49-F238E27FC236}">
                      <a16:creationId xmlns:a16="http://schemas.microsoft.com/office/drawing/2014/main" id="{1700DE35-2CA8-40CD-A0CD-4D469519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00" y="38100"/>
                  <a:ext cx="4295832" cy="39406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3577" name="Picture 24">
                  <a:extLst>
                    <a:ext uri="{FF2B5EF4-FFF2-40B4-BE49-F238E27FC236}">
                      <a16:creationId xmlns:a16="http://schemas.microsoft.com/office/drawing/2014/main" id="{D4E32516-447B-4B0E-B06E-70F4D3044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-1"/>
                  <a:ext cx="4372033" cy="40168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567" name="Picture 25" descr="pasted-image.pdf">
                <a:extLst>
                  <a:ext uri="{FF2B5EF4-FFF2-40B4-BE49-F238E27FC236}">
                    <a16:creationId xmlns:a16="http://schemas.microsoft.com/office/drawing/2014/main" id="{7462EADB-71A1-4B48-B724-5C4CF3D60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44169"/>
                <a:ext cx="1701359" cy="12889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68" name="Picture 26" descr="pasted-image.pdf">
                <a:extLst>
                  <a:ext uri="{FF2B5EF4-FFF2-40B4-BE49-F238E27FC236}">
                    <a16:creationId xmlns:a16="http://schemas.microsoft.com/office/drawing/2014/main" id="{43753334-3795-44D8-A3BD-6D0D42B5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315" y="1325883"/>
                <a:ext cx="1615402" cy="12889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69" name="Picture 27" descr="pasted-image.pdf">
                <a:extLst>
                  <a:ext uri="{FF2B5EF4-FFF2-40B4-BE49-F238E27FC236}">
                    <a16:creationId xmlns:a16="http://schemas.microsoft.com/office/drawing/2014/main" id="{209A67C8-D8A8-4E6C-80F7-EF6BBE9CD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9492" y="2494625"/>
                <a:ext cx="1615403" cy="12889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70" name="Picture 28" descr="pasted-image.pdf">
                <a:extLst>
                  <a:ext uri="{FF2B5EF4-FFF2-40B4-BE49-F238E27FC236}">
                    <a16:creationId xmlns:a16="http://schemas.microsoft.com/office/drawing/2014/main" id="{B2E65471-CD61-4898-A40B-CB978B72C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45321">
                <a:off x="1341032" y="1226290"/>
                <a:ext cx="487165" cy="2496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71" name="Picture 29" descr="pasted-image.pdf">
                <a:extLst>
                  <a:ext uri="{FF2B5EF4-FFF2-40B4-BE49-F238E27FC236}">
                    <a16:creationId xmlns:a16="http://schemas.microsoft.com/office/drawing/2014/main" id="{47E125D5-E437-42C5-AD6F-F21048C0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45321">
                <a:off x="2594099" y="2428556"/>
                <a:ext cx="487165" cy="249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3572" name="Rectangle 30">
                <a:extLst>
                  <a:ext uri="{FF2B5EF4-FFF2-40B4-BE49-F238E27FC236}">
                    <a16:creationId xmlns:a16="http://schemas.microsoft.com/office/drawing/2014/main" id="{B0936DCB-AD09-49F3-B8CF-E45ABB20B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857" y="1736024"/>
                <a:ext cx="3046318" cy="468620"/>
              </a:xfrm>
              <a:prstGeom prst="rect">
                <a:avLst/>
              </a:prstGeom>
              <a:solidFill>
                <a:srgbClr val="FFFFFF">
                  <a:alpha val="69803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1266"/>
                  </a:spcBef>
                </a:pPr>
                <a:r>
                  <a:rPr lang="en-US" altLang="en-US" sz="1687" b="1">
                    <a:solidFill>
                      <a:srgbClr val="2063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neural mass</a:t>
                </a:r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 model.</a:t>
                </a:r>
              </a:p>
            </p:txBody>
          </p:sp>
          <p:pic>
            <p:nvPicPr>
              <p:cNvPr id="23573" name="Picture 31" descr="pasted-image.pdf">
                <a:extLst>
                  <a:ext uri="{FF2B5EF4-FFF2-40B4-BE49-F238E27FC236}">
                    <a16:creationId xmlns:a16="http://schemas.microsoft.com/office/drawing/2014/main" id="{C91552F4-D7B7-4E36-9A7D-E8E0E8749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320" y="1389103"/>
                <a:ext cx="975787" cy="2196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74" name="Picture 32" descr="pasted-image.pdf">
                <a:extLst>
                  <a:ext uri="{FF2B5EF4-FFF2-40B4-BE49-F238E27FC236}">
                    <a16:creationId xmlns:a16="http://schemas.microsoft.com/office/drawing/2014/main" id="{DF0BB6E6-8CC2-4F5D-AD23-9351F999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1565" y="907571"/>
                <a:ext cx="1161908" cy="449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575" name="Picture 33" descr="pasted-image.pdf">
                <a:extLst>
                  <a:ext uri="{FF2B5EF4-FFF2-40B4-BE49-F238E27FC236}">
                    <a16:creationId xmlns:a16="http://schemas.microsoft.com/office/drawing/2014/main" id="{935208BB-6418-4EC9-B6A1-0BF57533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252" y="3153429"/>
                <a:ext cx="1946958" cy="6300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3561" name="Picture 34" descr="pasted-image.pdf">
            <a:extLst>
              <a:ext uri="{FF2B5EF4-FFF2-40B4-BE49-F238E27FC236}">
                <a16:creationId xmlns:a16="http://schemas.microsoft.com/office/drawing/2014/main" id="{0F794883-C304-4584-B5EC-C0326D060F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3" y="5911454"/>
            <a:ext cx="1836167" cy="7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67" name="Rectangle 35">
            <a:extLst>
              <a:ext uri="{FF2B5EF4-FFF2-40B4-BE49-F238E27FC236}">
                <a16:creationId xmlns:a16="http://schemas.microsoft.com/office/drawing/2014/main" id="{79804B44-AD57-43E5-B40E-1DC51A8FE9AB}"/>
              </a:ext>
            </a:extLst>
          </p:cNvPr>
          <p:cNvSpPr>
            <a:spLocks/>
          </p:cNvSpPr>
          <p:nvPr/>
        </p:nvSpPr>
        <p:spPr bwMode="auto">
          <a:xfrm>
            <a:off x="43533" y="1282940"/>
            <a:ext cx="9055819" cy="5332139"/>
          </a:xfrm>
          <a:prstGeom prst="rect">
            <a:avLst/>
          </a:prstGeom>
          <a:solidFill>
            <a:srgbClr val="FFFFFF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n-US" altLang="en-US" sz="1687">
              <a:solidFill>
                <a:srgbClr val="FFFFFF"/>
              </a:solidFill>
            </a:endParaRPr>
          </a:p>
        </p:txBody>
      </p:sp>
      <p:pic>
        <p:nvPicPr>
          <p:cNvPr id="18468" name="Picture 36" descr="tvb_logo_transparent_square_brain.png">
            <a:extLst>
              <a:ext uri="{FF2B5EF4-FFF2-40B4-BE49-F238E27FC236}">
                <a16:creationId xmlns:a16="http://schemas.microsoft.com/office/drawing/2014/main" id="{FD726F99-EF60-404C-A85A-B9C2E35E0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7" y="3827764"/>
            <a:ext cx="964406" cy="75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DD0D10-CDD7-43C9-9184-DB168CE0FEF7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97AB8E8-14AC-4A03-A959-72EB7B26ACED}"/>
              </a:ext>
            </a:extLst>
          </p:cNvPr>
          <p:cNvSpPr txBox="1">
            <a:spLocks/>
          </p:cNvSpPr>
          <p:nvPr/>
        </p:nvSpPr>
        <p:spPr>
          <a:xfrm>
            <a:off x="457200" y="5177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General Approach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3852266E-7F50-481F-A59F-CD28D6416F99}"/>
              </a:ext>
            </a:extLst>
          </p:cNvPr>
          <p:cNvSpPr>
            <a:spLocks/>
          </p:cNvSpPr>
          <p:nvPr/>
        </p:nvSpPr>
        <p:spPr bwMode="auto">
          <a:xfrm>
            <a:off x="4662487" y="2228394"/>
            <a:ext cx="730970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output</a:t>
            </a:r>
          </a:p>
        </p:txBody>
      </p:sp>
      <p:pic>
        <p:nvPicPr>
          <p:cNvPr id="25605" name="Picture 4" descr="AAL_3d_network_esverdeado.png">
            <a:extLst>
              <a:ext uri="{FF2B5EF4-FFF2-40B4-BE49-F238E27FC236}">
                <a16:creationId xmlns:a16="http://schemas.microsoft.com/office/drawing/2014/main" id="{76CCBE56-A81D-4F04-B53D-C6A0B410D26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039" y="2944565"/>
            <a:ext cx="2803922" cy="356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5" name="Group 5">
            <a:extLst>
              <a:ext uri="{FF2B5EF4-FFF2-40B4-BE49-F238E27FC236}">
                <a16:creationId xmlns:a16="http://schemas.microsoft.com/office/drawing/2014/main" id="{0BD53485-7FB4-4356-9E6C-D38E90313D98}"/>
              </a:ext>
            </a:extLst>
          </p:cNvPr>
          <p:cNvGrpSpPr>
            <a:grpSpLocks/>
          </p:cNvGrpSpPr>
          <p:nvPr/>
        </p:nvGrpSpPr>
        <p:grpSpPr bwMode="auto">
          <a:xfrm>
            <a:off x="4549676" y="1531594"/>
            <a:ext cx="4334247" cy="4329630"/>
            <a:chOff x="-198861" y="-1372"/>
            <a:chExt cx="6164077" cy="6158428"/>
          </a:xfrm>
        </p:grpSpPr>
        <p:grpSp>
          <p:nvGrpSpPr>
            <p:cNvPr id="25617" name="Group 6">
              <a:extLst>
                <a:ext uri="{FF2B5EF4-FFF2-40B4-BE49-F238E27FC236}">
                  <a16:creationId xmlns:a16="http://schemas.microsoft.com/office/drawing/2014/main" id="{44BF3A09-0834-4845-B8D0-6164A71D28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7761" y="-1372"/>
              <a:ext cx="3907455" cy="6158428"/>
              <a:chOff x="0" y="-1372"/>
              <a:chExt cx="3907455" cy="6158428"/>
            </a:xfrm>
          </p:grpSpPr>
          <p:sp>
            <p:nvSpPr>
              <p:cNvPr id="25619" name="Rectangle 7">
                <a:extLst>
                  <a:ext uri="{FF2B5EF4-FFF2-40B4-BE49-F238E27FC236}">
                    <a16:creationId xmlns:a16="http://schemas.microsoft.com/office/drawing/2014/main" id="{376CCA53-C561-4500-BE32-49E6866AD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1372"/>
                <a:ext cx="3438129" cy="548844"/>
              </a:xfrm>
              <a:prstGeom prst="rect">
                <a:avLst/>
              </a:prstGeom>
              <a:solidFill>
                <a:srgbClr val="609B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2508" tIns="62508" rIns="62508" bIns="62508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1687" b="1">
                    <a:solidFill>
                      <a:srgbClr val="FFFFFF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Neuroimaging</a:t>
                </a:r>
              </a:p>
            </p:txBody>
          </p:sp>
          <p:grpSp>
            <p:nvGrpSpPr>
              <p:cNvPr id="25620" name="Group 8">
                <a:extLst>
                  <a:ext uri="{FF2B5EF4-FFF2-40B4-BE49-F238E27FC236}">
                    <a16:creationId xmlns:a16="http://schemas.microsoft.com/office/drawing/2014/main" id="{3DA83A38-6B18-4D84-B836-24AAFF3A6A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8997" y="773879"/>
                <a:ext cx="3418458" cy="5383177"/>
                <a:chOff x="0" y="-4440"/>
                <a:chExt cx="3418459" cy="5383177"/>
              </a:xfrm>
            </p:grpSpPr>
            <p:sp>
              <p:nvSpPr>
                <p:cNvPr id="25621" name="Rectangle 9">
                  <a:extLst>
                    <a:ext uri="{FF2B5EF4-FFF2-40B4-BE49-F238E27FC236}">
                      <a16:creationId xmlns:a16="http://schemas.microsoft.com/office/drawing/2014/main" id="{3BBA995D-911B-45D7-8630-BFBDF5C19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4440"/>
                  <a:ext cx="2567009" cy="30568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 marL="73025" indent="-73025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eaLnBrk="1">
                    <a:buSzPct val="75000"/>
                    <a:buFontTx/>
                    <a:buChar char="•"/>
                  </a:pPr>
                  <a:r>
                    <a:rPr lang="en-US" altLang="en-US" sz="1687"/>
                    <a:t>EEG, SEEG, MEG</a:t>
                  </a:r>
                </a:p>
                <a:p>
                  <a:pPr eaLnBrk="1"/>
                  <a:endParaRPr lang="en-US" altLang="en-US" sz="1687"/>
                </a:p>
                <a:p>
                  <a:pPr eaLnBrk="1"/>
                  <a:endParaRPr lang="en-US" altLang="en-US" sz="1687"/>
                </a:p>
                <a:p>
                  <a:pPr eaLnBrk="1"/>
                  <a:endParaRPr lang="en-US" altLang="en-US" sz="1687"/>
                </a:p>
                <a:p>
                  <a:pPr eaLnBrk="1"/>
                  <a:endParaRPr lang="en-US" altLang="en-US" sz="1687"/>
                </a:p>
                <a:p>
                  <a:pPr eaLnBrk="1"/>
                  <a:endParaRPr lang="en-US" altLang="en-US" sz="1687"/>
                </a:p>
                <a:p>
                  <a:pPr eaLnBrk="1"/>
                  <a:endParaRPr lang="en-US" altLang="en-US" sz="1687"/>
                </a:p>
                <a:p>
                  <a:pPr eaLnBrk="1">
                    <a:buSzPct val="75000"/>
                    <a:buFontTx/>
                    <a:buChar char="•"/>
                  </a:pPr>
                  <a:r>
                    <a:rPr lang="en-US" altLang="en-US" sz="1687"/>
                    <a:t>fMRI BOLD</a:t>
                  </a:r>
                </a:p>
              </p:txBody>
            </p:sp>
            <p:grpSp>
              <p:nvGrpSpPr>
                <p:cNvPr id="25622" name="Group 10">
                  <a:extLst>
                    <a:ext uri="{FF2B5EF4-FFF2-40B4-BE49-F238E27FC236}">
                      <a16:creationId xmlns:a16="http://schemas.microsoft.com/office/drawing/2014/main" id="{34D30AF6-3960-4F50-B7B0-49B34F8F04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5488" y="621630"/>
                  <a:ext cx="3222971" cy="1521131"/>
                  <a:chOff x="0" y="0"/>
                  <a:chExt cx="3222970" cy="1521131"/>
                </a:xfrm>
              </p:grpSpPr>
              <p:pic>
                <p:nvPicPr>
                  <p:cNvPr id="25624" name="Picture 11" descr="pasted-image.tiff">
                    <a:extLst>
                      <a:ext uri="{FF2B5EF4-FFF2-40B4-BE49-F238E27FC236}">
                        <a16:creationId xmlns:a16="http://schemas.microsoft.com/office/drawing/2014/main" id="{49A01D33-D398-4136-9C5D-A3C13CC52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485900" cy="15211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5625" name="Picture 12" descr="pasted-image.tiff">
                    <a:extLst>
                      <a:ext uri="{FF2B5EF4-FFF2-40B4-BE49-F238E27FC236}">
                        <a16:creationId xmlns:a16="http://schemas.microsoft.com/office/drawing/2014/main" id="{3E9D32EF-CFC0-43D1-AAC6-5E4A29D2A3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98969" y="110280"/>
                    <a:ext cx="1524001" cy="13325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25623" name="Picture 13" descr="pasted-image.tiff">
                  <a:extLst>
                    <a:ext uri="{FF2B5EF4-FFF2-40B4-BE49-F238E27FC236}">
                      <a16:creationId xmlns:a16="http://schemas.microsoft.com/office/drawing/2014/main" id="{E42C41E6-125F-439D-9944-45C9D171E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995" y="3280218"/>
                  <a:ext cx="2438401" cy="20985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25618" name="Picture 14">
              <a:extLst>
                <a:ext uri="{FF2B5EF4-FFF2-40B4-BE49-F238E27FC236}">
                  <a16:creationId xmlns:a16="http://schemas.microsoft.com/office/drawing/2014/main" id="{EDBF7A0B-E109-46E8-8ADF-B7045A0AA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8861" y="104994"/>
              <a:ext cx="1872253" cy="352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0495" name="Group 15">
            <a:extLst>
              <a:ext uri="{FF2B5EF4-FFF2-40B4-BE49-F238E27FC236}">
                <a16:creationId xmlns:a16="http://schemas.microsoft.com/office/drawing/2014/main" id="{8F7CF689-5626-42FC-A430-9F5B8D2BDF02}"/>
              </a:ext>
            </a:extLst>
          </p:cNvPr>
          <p:cNvGrpSpPr>
            <a:grpSpLocks/>
          </p:cNvGrpSpPr>
          <p:nvPr/>
        </p:nvGrpSpPr>
        <p:grpSpPr bwMode="auto">
          <a:xfrm>
            <a:off x="673076" y="1531578"/>
            <a:ext cx="3756049" cy="1539427"/>
            <a:chOff x="0" y="-1394"/>
            <a:chExt cx="5342295" cy="2189844"/>
          </a:xfrm>
        </p:grpSpPr>
        <p:sp>
          <p:nvSpPr>
            <p:cNvPr id="25614" name="Rectangle 16">
              <a:extLst>
                <a:ext uri="{FF2B5EF4-FFF2-40B4-BE49-F238E27FC236}">
                  <a16:creationId xmlns:a16="http://schemas.microsoft.com/office/drawing/2014/main" id="{914CA78F-54D1-4374-8EFA-EFDA88644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394"/>
              <a:ext cx="3438129" cy="548888"/>
            </a:xfrm>
            <a:prstGeom prst="rect">
              <a:avLst/>
            </a:prstGeom>
            <a:solidFill>
              <a:srgbClr val="609B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2508" tIns="62508" rIns="62508" bIns="62508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687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Neuronal activity</a:t>
              </a:r>
            </a:p>
          </p:txBody>
        </p:sp>
        <p:sp>
          <p:nvSpPr>
            <p:cNvPr id="25615" name="Rectangle 17">
              <a:extLst>
                <a:ext uri="{FF2B5EF4-FFF2-40B4-BE49-F238E27FC236}">
                  <a16:creationId xmlns:a16="http://schemas.microsoft.com/office/drawing/2014/main" id="{069FFC08-9E21-493F-90F1-1A7516604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1" y="977893"/>
              <a:ext cx="2956404" cy="1210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marL="295275" indent="-295275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buSzPct val="75000"/>
                <a:buFontTx/>
                <a:buChar char="•"/>
              </a:pPr>
              <a:r>
                <a:rPr lang="en-US" altLang="en-US" sz="1687"/>
                <a:t>local field potential</a:t>
              </a:r>
            </a:p>
            <a:p>
              <a:pPr eaLnBrk="1">
                <a:buSzPct val="75000"/>
                <a:buFontTx/>
                <a:buChar char="•"/>
              </a:pPr>
              <a:r>
                <a:rPr lang="en-US" altLang="en-US" sz="1687"/>
                <a:t>synaptic activity</a:t>
              </a:r>
            </a:p>
            <a:p>
              <a:pPr eaLnBrk="1">
                <a:buSzPct val="75000"/>
                <a:buFontTx/>
                <a:buChar char="•"/>
              </a:pPr>
              <a:r>
                <a:rPr lang="en-US" altLang="en-US" sz="1687"/>
                <a:t>firing rate</a:t>
              </a:r>
            </a:p>
          </p:txBody>
        </p:sp>
        <p:pic>
          <p:nvPicPr>
            <p:cNvPr id="25616" name="Picture 18">
              <a:extLst>
                <a:ext uri="{FF2B5EF4-FFF2-40B4-BE49-F238E27FC236}">
                  <a16:creationId xmlns:a16="http://schemas.microsoft.com/office/drawing/2014/main" id="{E0005C63-8FC4-424B-9E63-99F7E3D2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382" y="720327"/>
              <a:ext cx="1321913" cy="1292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5608" name="Picture 19" descr="pasted-image.pdf">
            <a:extLst>
              <a:ext uri="{FF2B5EF4-FFF2-40B4-BE49-F238E27FC236}">
                <a16:creationId xmlns:a16="http://schemas.microsoft.com/office/drawing/2014/main" id="{523453CD-2F2A-4B6D-9BFE-789B2A91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3" y="5911454"/>
            <a:ext cx="1836167" cy="7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500" name="Group 20">
            <a:extLst>
              <a:ext uri="{FF2B5EF4-FFF2-40B4-BE49-F238E27FC236}">
                <a16:creationId xmlns:a16="http://schemas.microsoft.com/office/drawing/2014/main" id="{867CFC6A-4E9B-4628-9152-C215510BC66B}"/>
              </a:ext>
            </a:extLst>
          </p:cNvPr>
          <p:cNvGrpSpPr>
            <a:grpSpLocks/>
          </p:cNvGrpSpPr>
          <p:nvPr/>
        </p:nvGrpSpPr>
        <p:grpSpPr bwMode="auto">
          <a:xfrm>
            <a:off x="1599531" y="3172272"/>
            <a:ext cx="2861965" cy="2365251"/>
            <a:chOff x="0" y="0"/>
            <a:chExt cx="4070000" cy="3363881"/>
          </a:xfrm>
        </p:grpSpPr>
        <p:pic>
          <p:nvPicPr>
            <p:cNvPr id="25611" name="Picture 21" descr="pasted-image.png">
              <a:extLst>
                <a:ext uri="{FF2B5EF4-FFF2-40B4-BE49-F238E27FC236}">
                  <a16:creationId xmlns:a16="http://schemas.microsoft.com/office/drawing/2014/main" id="{102E53CD-D20A-4119-BE9F-A7B9B6D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74" y="0"/>
              <a:ext cx="3530601" cy="2870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2" name="Picture 22" descr="pasted-image.png">
              <a:extLst>
                <a:ext uri="{FF2B5EF4-FFF2-40B4-BE49-F238E27FC236}">
                  <a16:creationId xmlns:a16="http://schemas.microsoft.com/office/drawing/2014/main" id="{E967854F-5E8C-4FB7-91C9-A0FFCE48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76789"/>
              <a:ext cx="3530600" cy="287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13" name="Picture 23" descr="pasted-image.png">
              <a:extLst>
                <a:ext uri="{FF2B5EF4-FFF2-40B4-BE49-F238E27FC236}">
                  <a16:creationId xmlns:a16="http://schemas.microsoft.com/office/drawing/2014/main" id="{BC769EFE-FA88-41C0-A0FD-0A81B7FDD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399" y="1730985"/>
              <a:ext cx="3530601" cy="287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5610" name="Rectangle 24">
            <a:extLst>
              <a:ext uri="{FF2B5EF4-FFF2-40B4-BE49-F238E27FC236}">
                <a16:creationId xmlns:a16="http://schemas.microsoft.com/office/drawing/2014/main" id="{E3591781-5D10-45B1-A6B2-20C7F216170D}"/>
              </a:ext>
            </a:extLst>
          </p:cNvPr>
          <p:cNvSpPr>
            <a:spLocks/>
          </p:cNvSpPr>
          <p:nvPr/>
        </p:nvSpPr>
        <p:spPr bwMode="auto">
          <a:xfrm>
            <a:off x="6092280" y="6672634"/>
            <a:ext cx="311623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Sanz-Leon et al. Front.Neuroinform 2013, Neuroimage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AF1EC0-0EF1-46AB-8D96-099E1634586B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B8EF62A-BE67-47BE-B5CB-E7F310FF424C}"/>
              </a:ext>
            </a:extLst>
          </p:cNvPr>
          <p:cNvSpPr txBox="1">
            <a:spLocks/>
          </p:cNvSpPr>
          <p:nvPr/>
        </p:nvSpPr>
        <p:spPr>
          <a:xfrm>
            <a:off x="457200" y="5177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General Approach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>
            <a:extLst>
              <a:ext uri="{FF2B5EF4-FFF2-40B4-BE49-F238E27FC236}">
                <a16:creationId xmlns:a16="http://schemas.microsoft.com/office/drawing/2014/main" id="{F4AA88F8-42AB-489F-810E-F2C6DA61EFFB}"/>
              </a:ext>
            </a:extLst>
          </p:cNvPr>
          <p:cNvSpPr>
            <a:spLocks/>
          </p:cNvSpPr>
          <p:nvPr/>
        </p:nvSpPr>
        <p:spPr bwMode="auto">
          <a:xfrm>
            <a:off x="4994153" y="3351860"/>
            <a:ext cx="255679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chaotic dynamic systems</a:t>
            </a: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E2E1E30C-6F3E-49EE-9076-9B4B2AB52520}"/>
              </a:ext>
            </a:extLst>
          </p:cNvPr>
          <p:cNvSpPr>
            <a:spLocks/>
          </p:cNvSpPr>
          <p:nvPr/>
        </p:nvSpPr>
        <p:spPr bwMode="auto">
          <a:xfrm>
            <a:off x="4992502" y="5351552"/>
            <a:ext cx="2244205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biophysically realistic</a:t>
            </a:r>
          </a:p>
        </p:txBody>
      </p:sp>
      <p:graphicFrame>
        <p:nvGraphicFramePr>
          <p:cNvPr id="22533" name="Group 5">
            <a:extLst>
              <a:ext uri="{FF2B5EF4-FFF2-40B4-BE49-F238E27FC236}">
                <a16:creationId xmlns:a16="http://schemas.microsoft.com/office/drawing/2014/main" id="{D3833369-2040-4D21-8C2D-2C15BAA84A06}"/>
              </a:ext>
            </a:extLst>
          </p:cNvPr>
          <p:cNvGraphicFramePr>
            <a:graphicFrameLocks noGrp="1"/>
          </p:cNvGraphicFramePr>
          <p:nvPr/>
        </p:nvGraphicFramePr>
        <p:xfrm>
          <a:off x="892969" y="1550417"/>
          <a:ext cx="7358064" cy="5072062"/>
        </p:xfrm>
        <a:graphic>
          <a:graphicData uri="http://schemas.openxmlformats.org/drawingml/2006/table">
            <a:tbl>
              <a:tblPr/>
              <a:tblGrid>
                <a:gridCol w="1839516">
                  <a:extLst>
                    <a:ext uri="{9D8B030D-6E8A-4147-A177-3AD203B41FA5}">
                      <a16:colId xmlns:a16="http://schemas.microsoft.com/office/drawing/2014/main" val="3326328822"/>
                    </a:ext>
                  </a:extLst>
                </a:gridCol>
                <a:gridCol w="1839516">
                  <a:extLst>
                    <a:ext uri="{9D8B030D-6E8A-4147-A177-3AD203B41FA5}">
                      <a16:colId xmlns:a16="http://schemas.microsoft.com/office/drawing/2014/main" val="3932284429"/>
                    </a:ext>
                  </a:extLst>
                </a:gridCol>
                <a:gridCol w="1839516">
                  <a:extLst>
                    <a:ext uri="{9D8B030D-6E8A-4147-A177-3AD203B41FA5}">
                      <a16:colId xmlns:a16="http://schemas.microsoft.com/office/drawing/2014/main" val="4177958719"/>
                    </a:ext>
                  </a:extLst>
                </a:gridCol>
                <a:gridCol w="1839516">
                  <a:extLst>
                    <a:ext uri="{9D8B030D-6E8A-4147-A177-3AD203B41FA5}">
                      <a16:colId xmlns:a16="http://schemas.microsoft.com/office/drawing/2014/main" val="3212937427"/>
                    </a:ext>
                  </a:extLst>
                </a:gridCol>
              </a:tblGrid>
              <a:tr h="2536031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a:t>Phenomenologic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BC4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Generic 2D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Kuramoto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Linear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408320"/>
                  </a:ext>
                </a:extLst>
              </a:tr>
              <a:tr h="2536031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a:t>Biologically realistic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BC4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Wilson-Cowan
Jansen-Rit
Zetterberg-Jansen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Stefanescu-Jirsa
2D-3D
Larter-Breakspear 
Hopfield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Wong-Wang &amp; Deco</a:t>
                      </a:r>
                      <a:endParaRPr kumimoji="0" lang="en-US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96044"/>
                  </a:ext>
                </a:extLst>
              </a:tr>
            </a:tbl>
          </a:graphicData>
        </a:graphic>
      </p:graphicFrame>
      <p:pic>
        <p:nvPicPr>
          <p:cNvPr id="22564" name="Picture 36">
            <a:extLst>
              <a:ext uri="{FF2B5EF4-FFF2-40B4-BE49-F238E27FC236}">
                <a16:creationId xmlns:a16="http://schemas.microsoft.com/office/drawing/2014/main" id="{CF0D984E-F1BF-499D-9265-F9C95654C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6" y="5114478"/>
            <a:ext cx="1854027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565" name="Group 37">
            <a:extLst>
              <a:ext uri="{FF2B5EF4-FFF2-40B4-BE49-F238E27FC236}">
                <a16:creationId xmlns:a16="http://schemas.microsoft.com/office/drawing/2014/main" id="{00B82510-BBFD-4E22-90AA-B959801E0C1E}"/>
              </a:ext>
            </a:extLst>
          </p:cNvPr>
          <p:cNvGrpSpPr>
            <a:grpSpLocks/>
          </p:cNvGrpSpPr>
          <p:nvPr/>
        </p:nvGrpSpPr>
        <p:grpSpPr bwMode="auto">
          <a:xfrm>
            <a:off x="4126702" y="2662873"/>
            <a:ext cx="2632132" cy="3302007"/>
            <a:chOff x="446680" y="62508"/>
            <a:chExt cx="3742423" cy="4694922"/>
          </a:xfrm>
        </p:grpSpPr>
        <p:sp>
          <p:nvSpPr>
            <p:cNvPr id="27676" name="Rectangle 38">
              <a:extLst>
                <a:ext uri="{FF2B5EF4-FFF2-40B4-BE49-F238E27FC236}">
                  <a16:creationId xmlns:a16="http://schemas.microsoft.com/office/drawing/2014/main" id="{52ECB442-39C9-4A72-8E61-729AB995A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72" y="62508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77" name="Rectangle 39">
              <a:extLst>
                <a:ext uri="{FF2B5EF4-FFF2-40B4-BE49-F238E27FC236}">
                  <a16:creationId xmlns:a16="http://schemas.microsoft.com/office/drawing/2014/main" id="{6508CE27-6BF7-42E1-AE1B-7CC78F0E6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473" y="62508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78" name="Rectangle 40">
              <a:extLst>
                <a:ext uri="{FF2B5EF4-FFF2-40B4-BE49-F238E27FC236}">
                  <a16:creationId xmlns:a16="http://schemas.microsoft.com/office/drawing/2014/main" id="{A56C612C-8A88-42F1-9D2B-CF1612DD9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572" y="3008908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79" name="Rectangle 41">
              <a:extLst>
                <a:ext uri="{FF2B5EF4-FFF2-40B4-BE49-F238E27FC236}">
                  <a16:creationId xmlns:a16="http://schemas.microsoft.com/office/drawing/2014/main" id="{6DCF47EF-687A-49B1-A44E-125A4478D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673" y="3237509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80" name="Rectangle 42">
              <a:extLst>
                <a:ext uri="{FF2B5EF4-FFF2-40B4-BE49-F238E27FC236}">
                  <a16:creationId xmlns:a16="http://schemas.microsoft.com/office/drawing/2014/main" id="{C6371DFA-4E1B-4C93-A7CD-25CD292CD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572" y="3897909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81" name="Rectangle 43">
              <a:extLst>
                <a:ext uri="{FF2B5EF4-FFF2-40B4-BE49-F238E27FC236}">
                  <a16:creationId xmlns:a16="http://schemas.microsoft.com/office/drawing/2014/main" id="{D139F841-25D9-45E7-BD0C-C507097D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72" y="3694708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82" name="Rectangle 44">
              <a:extLst>
                <a:ext uri="{FF2B5EF4-FFF2-40B4-BE49-F238E27FC236}">
                  <a16:creationId xmlns:a16="http://schemas.microsoft.com/office/drawing/2014/main" id="{4F48A325-882C-4B6C-97F4-A3C81A5B2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72" y="4101108"/>
              <a:ext cx="346437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 dirty="0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83" name="Rectangle 45">
              <a:extLst>
                <a:ext uri="{FF2B5EF4-FFF2-40B4-BE49-F238E27FC236}">
                  <a16:creationId xmlns:a16="http://schemas.microsoft.com/office/drawing/2014/main" id="{FFE25DE3-0942-4A41-83F5-508C75FC8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80" y="1070349"/>
              <a:ext cx="3742423" cy="656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 dirty="0">
                  <a:solidFill>
                    <a:srgbClr val="609BC4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EEG, SEEG, MEG</a:t>
              </a:r>
            </a:p>
          </p:txBody>
        </p:sp>
      </p:grpSp>
      <p:grpSp>
        <p:nvGrpSpPr>
          <p:cNvPr id="22574" name="Group 46">
            <a:extLst>
              <a:ext uri="{FF2B5EF4-FFF2-40B4-BE49-F238E27FC236}">
                <a16:creationId xmlns:a16="http://schemas.microsoft.com/office/drawing/2014/main" id="{8ACC1630-83EF-4078-8684-778D54F5B313}"/>
              </a:ext>
            </a:extLst>
          </p:cNvPr>
          <p:cNvGrpSpPr>
            <a:grpSpLocks/>
          </p:cNvGrpSpPr>
          <p:nvPr/>
        </p:nvGrpSpPr>
        <p:grpSpPr bwMode="auto">
          <a:xfrm>
            <a:off x="4222139" y="2662546"/>
            <a:ext cx="4334799" cy="3507486"/>
            <a:chOff x="-171921" y="505783"/>
            <a:chExt cx="6164775" cy="4987956"/>
          </a:xfrm>
        </p:grpSpPr>
        <p:sp>
          <p:nvSpPr>
            <p:cNvPr id="27672" name="Rectangle 47">
              <a:extLst>
                <a:ext uri="{FF2B5EF4-FFF2-40B4-BE49-F238E27FC236}">
                  <a16:creationId xmlns:a16="http://schemas.microsoft.com/office/drawing/2014/main" id="{A5E734A0-FF48-4B33-BBCC-B1F0F2DA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921" y="2162209"/>
              <a:ext cx="2676399" cy="656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 dirty="0">
                  <a:solidFill>
                    <a:srgbClr val="EAA525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fMRI BOLD</a:t>
              </a:r>
            </a:p>
          </p:txBody>
        </p:sp>
        <p:sp>
          <p:nvSpPr>
            <p:cNvPr id="27673" name="Rectangle 48">
              <a:extLst>
                <a:ext uri="{FF2B5EF4-FFF2-40B4-BE49-F238E27FC236}">
                  <a16:creationId xmlns:a16="http://schemas.microsoft.com/office/drawing/2014/main" id="{8CA64B4D-D796-4986-8C2C-FC8524AE0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333" y="505783"/>
              <a:ext cx="346519" cy="656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EAA525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74" name="Rectangle 49">
              <a:extLst>
                <a:ext uri="{FF2B5EF4-FFF2-40B4-BE49-F238E27FC236}">
                  <a16:creationId xmlns:a16="http://schemas.microsoft.com/office/drawing/2014/main" id="{5D2BCAB4-AA01-47AC-88D3-B760AA137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335" y="4106387"/>
              <a:ext cx="346519" cy="656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EAA525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  <p:sp>
          <p:nvSpPr>
            <p:cNvPr id="27675" name="Rectangle 50">
              <a:extLst>
                <a:ext uri="{FF2B5EF4-FFF2-40B4-BE49-F238E27FC236}">
                  <a16:creationId xmlns:a16="http://schemas.microsoft.com/office/drawing/2014/main" id="{78D1FB5C-F28D-430C-A2F1-A2C6A4344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5944" y="4837302"/>
              <a:ext cx="346519" cy="656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2531">
                  <a:solidFill>
                    <a:srgbClr val="EAA525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*</a:t>
              </a:r>
            </a:p>
          </p:txBody>
        </p:sp>
      </p:grpSp>
      <p:sp>
        <p:nvSpPr>
          <p:cNvPr id="27671" name="Rectangle 51">
            <a:extLst>
              <a:ext uri="{FF2B5EF4-FFF2-40B4-BE49-F238E27FC236}">
                <a16:creationId xmlns:a16="http://schemas.microsoft.com/office/drawing/2014/main" id="{92468E0D-521A-46F6-B75B-96121B6FE28D}"/>
              </a:ext>
            </a:extLst>
          </p:cNvPr>
          <p:cNvSpPr>
            <a:spLocks/>
          </p:cNvSpPr>
          <p:nvPr/>
        </p:nvSpPr>
        <p:spPr bwMode="auto">
          <a:xfrm>
            <a:off x="6041317" y="6671031"/>
            <a:ext cx="311623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Sanz-Leon et al. Front.Neuroinform 2013, Neuroimage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11481-48C8-412A-9E43-A80DD192CDB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A63D81F-52F4-4ABC-B977-EBF51F2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610" y="579178"/>
            <a:ext cx="9761220" cy="994172"/>
          </a:xfrm>
        </p:spPr>
        <p:txBody>
          <a:bodyPr/>
          <a:lstStyle/>
          <a:p>
            <a:pPr algn="ctr"/>
            <a:r>
              <a:rPr lang="en-GB" dirty="0"/>
              <a:t>Models proposed for </a:t>
            </a:r>
            <a:r>
              <a:rPr lang="en-GB" dirty="0" err="1"/>
              <a:t>rsfMRI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7">
            <a:extLst>
              <a:ext uri="{FF2B5EF4-FFF2-40B4-BE49-F238E27FC236}">
                <a16:creationId xmlns:a16="http://schemas.microsoft.com/office/drawing/2014/main" id="{3C8D2C1D-3CAE-4B09-A8A0-843C378A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84" y="1656535"/>
            <a:ext cx="6913811" cy="176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Rectangle 3">
            <a:extLst>
              <a:ext uri="{FF2B5EF4-FFF2-40B4-BE49-F238E27FC236}">
                <a16:creationId xmlns:a16="http://schemas.microsoft.com/office/drawing/2014/main" id="{F3E20651-F011-4AEE-B934-65C0701C6C49}"/>
              </a:ext>
            </a:extLst>
          </p:cNvPr>
          <p:cNvSpPr>
            <a:spLocks/>
          </p:cNvSpPr>
          <p:nvPr/>
        </p:nvSpPr>
        <p:spPr bwMode="auto">
          <a:xfrm>
            <a:off x="342572" y="5117148"/>
            <a:ext cx="647614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Why?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E6D7004D-4599-4C47-BFE9-34B5891A5FCE}"/>
              </a:ext>
            </a:extLst>
          </p:cNvPr>
          <p:cNvSpPr>
            <a:spLocks/>
          </p:cNvSpPr>
          <p:nvPr/>
        </p:nvSpPr>
        <p:spPr bwMode="auto">
          <a:xfrm>
            <a:off x="418906" y="3461850"/>
            <a:ext cx="494945" cy="26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266"/>
              <a:t>where</a:t>
            </a:r>
          </a:p>
        </p:txBody>
      </p:sp>
      <p:sp>
        <p:nvSpPr>
          <p:cNvPr id="28679" name="Rectangle 5">
            <a:extLst>
              <a:ext uri="{FF2B5EF4-FFF2-40B4-BE49-F238E27FC236}">
                <a16:creationId xmlns:a16="http://schemas.microsoft.com/office/drawing/2014/main" id="{5E4C2A76-235A-4A32-B1D5-B83DCE85884B}"/>
              </a:ext>
            </a:extLst>
          </p:cNvPr>
          <p:cNvSpPr>
            <a:spLocks/>
          </p:cNvSpPr>
          <p:nvPr/>
        </p:nvSpPr>
        <p:spPr bwMode="auto">
          <a:xfrm>
            <a:off x="1156144" y="3803410"/>
            <a:ext cx="2008564" cy="26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266"/>
              <a:t>average synaptic gating var.</a:t>
            </a:r>
          </a:p>
        </p:txBody>
      </p:sp>
      <p:sp>
        <p:nvSpPr>
          <p:cNvPr id="28680" name="Rectangle 6">
            <a:extLst>
              <a:ext uri="{FF2B5EF4-FFF2-40B4-BE49-F238E27FC236}">
                <a16:creationId xmlns:a16="http://schemas.microsoft.com/office/drawing/2014/main" id="{32AA9607-788D-4FC3-9392-CCE64992B71D}"/>
              </a:ext>
            </a:extLst>
          </p:cNvPr>
          <p:cNvSpPr>
            <a:spLocks/>
          </p:cNvSpPr>
          <p:nvPr/>
        </p:nvSpPr>
        <p:spPr bwMode="auto">
          <a:xfrm>
            <a:off x="1117328" y="4196029"/>
            <a:ext cx="3946273" cy="46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1266"/>
              <a:t>sigmoid function that converts the input synaptic activity</a:t>
            </a:r>
          </a:p>
          <a:p>
            <a:pPr eaLnBrk="1"/>
            <a:r>
              <a:rPr lang="en-US" altLang="en-US" sz="1266"/>
              <a:t>into an output population firing rate function</a:t>
            </a:r>
          </a:p>
        </p:txBody>
      </p:sp>
      <p:sp>
        <p:nvSpPr>
          <p:cNvPr id="28681" name="Rectangle 7">
            <a:extLst>
              <a:ext uri="{FF2B5EF4-FFF2-40B4-BE49-F238E27FC236}">
                <a16:creationId xmlns:a16="http://schemas.microsoft.com/office/drawing/2014/main" id="{5C83F028-8CCC-4B8D-8A5F-B4D4E223AE8F}"/>
              </a:ext>
            </a:extLst>
          </p:cNvPr>
          <p:cNvSpPr>
            <a:spLocks/>
          </p:cNvSpPr>
          <p:nvPr/>
        </p:nvSpPr>
        <p:spPr bwMode="auto">
          <a:xfrm>
            <a:off x="1177603" y="5604110"/>
            <a:ext cx="2458045" cy="85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222250" indent="-2222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SzPct val="75000"/>
              <a:buFontTx/>
              <a:buChar char="•"/>
            </a:pPr>
            <a:r>
              <a:rPr lang="en-US" altLang="en-US" sz="1266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biologically realistic</a:t>
            </a:r>
          </a:p>
          <a:p>
            <a:pPr eaLnBrk="1">
              <a:buSzPct val="75000"/>
              <a:buFontTx/>
              <a:buChar char="•"/>
            </a:pPr>
            <a:r>
              <a:rPr lang="en-US" altLang="en-US" sz="1266"/>
              <a:t>synaptic activity output</a:t>
            </a:r>
          </a:p>
          <a:p>
            <a:pPr eaLnBrk="1">
              <a:buSzPct val="75000"/>
              <a:buFontTx/>
              <a:buChar char="•"/>
            </a:pPr>
            <a:r>
              <a:rPr lang="en-US" altLang="en-US" sz="1266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 dimensional flow</a:t>
            </a:r>
          </a:p>
          <a:p>
            <a:pPr eaLnBrk="1">
              <a:buSzPct val="75000"/>
              <a:buFontTx/>
              <a:buChar char="•"/>
            </a:pPr>
            <a:r>
              <a:rPr lang="en-US" altLang="en-US" sz="1266"/>
              <a:t>used in literature and published</a:t>
            </a:r>
          </a:p>
        </p:txBody>
      </p:sp>
      <p:pic>
        <p:nvPicPr>
          <p:cNvPr id="28682" name="Picture 8" descr="pasted-image.png">
            <a:extLst>
              <a:ext uri="{FF2B5EF4-FFF2-40B4-BE49-F238E27FC236}">
                <a16:creationId xmlns:a16="http://schemas.microsoft.com/office/drawing/2014/main" id="{290FBC91-D70A-4A37-BCC6-16E8BE2A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66" y="3415606"/>
            <a:ext cx="3929063" cy="245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3" name="Oval 9">
            <a:extLst>
              <a:ext uri="{FF2B5EF4-FFF2-40B4-BE49-F238E27FC236}">
                <a16:creationId xmlns:a16="http://schemas.microsoft.com/office/drawing/2014/main" id="{1595C7EB-2DE3-43A7-A795-4443ECD6A602}"/>
              </a:ext>
            </a:extLst>
          </p:cNvPr>
          <p:cNvSpPr>
            <a:spLocks/>
          </p:cNvSpPr>
          <p:nvPr/>
        </p:nvSpPr>
        <p:spPr bwMode="auto">
          <a:xfrm>
            <a:off x="6232922" y="3946922"/>
            <a:ext cx="89297" cy="8929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n-US" altLang="en-US" sz="1687">
              <a:solidFill>
                <a:srgbClr val="FFFFFF"/>
              </a:solidFill>
            </a:endParaRPr>
          </a:p>
        </p:txBody>
      </p:sp>
      <p:sp>
        <p:nvSpPr>
          <p:cNvPr id="28684" name="Oval 10">
            <a:extLst>
              <a:ext uri="{FF2B5EF4-FFF2-40B4-BE49-F238E27FC236}">
                <a16:creationId xmlns:a16="http://schemas.microsoft.com/office/drawing/2014/main" id="{2AC085F8-5CFF-43C1-A16E-268E162C9A36}"/>
              </a:ext>
            </a:extLst>
          </p:cNvPr>
          <p:cNvSpPr>
            <a:spLocks/>
          </p:cNvSpPr>
          <p:nvPr/>
        </p:nvSpPr>
        <p:spPr bwMode="auto">
          <a:xfrm>
            <a:off x="7429500" y="3946922"/>
            <a:ext cx="89297" cy="8929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n-US" altLang="en-US" sz="1687">
              <a:solidFill>
                <a:srgbClr val="FFFFFF"/>
              </a:solidFill>
            </a:endParaRPr>
          </a:p>
        </p:txBody>
      </p:sp>
      <p:sp>
        <p:nvSpPr>
          <p:cNvPr id="28685" name="Oval 11">
            <a:extLst>
              <a:ext uri="{FF2B5EF4-FFF2-40B4-BE49-F238E27FC236}">
                <a16:creationId xmlns:a16="http://schemas.microsoft.com/office/drawing/2014/main" id="{018D9E99-7DCB-469F-933C-747C8D760F65}"/>
              </a:ext>
            </a:extLst>
          </p:cNvPr>
          <p:cNvSpPr>
            <a:spLocks/>
          </p:cNvSpPr>
          <p:nvPr/>
        </p:nvSpPr>
        <p:spPr bwMode="auto">
          <a:xfrm>
            <a:off x="7157144" y="3946922"/>
            <a:ext cx="89297" cy="89297"/>
          </a:xfrm>
          <a:prstGeom prst="ellipse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n-US" altLang="en-US" sz="1687">
              <a:solidFill>
                <a:srgbClr val="FFFFFF"/>
              </a:solidFill>
            </a:endParaRPr>
          </a:p>
        </p:txBody>
      </p:sp>
      <p:grpSp>
        <p:nvGrpSpPr>
          <p:cNvPr id="28686" name="Group 12">
            <a:extLst>
              <a:ext uri="{FF2B5EF4-FFF2-40B4-BE49-F238E27FC236}">
                <a16:creationId xmlns:a16="http://schemas.microsoft.com/office/drawing/2014/main" id="{DA130CE4-3A4F-4E73-A3DF-A03C81A7C8D0}"/>
              </a:ext>
            </a:extLst>
          </p:cNvPr>
          <p:cNvGrpSpPr>
            <a:grpSpLocks/>
          </p:cNvGrpSpPr>
          <p:nvPr/>
        </p:nvGrpSpPr>
        <p:grpSpPr bwMode="auto">
          <a:xfrm>
            <a:off x="1199927" y="5659190"/>
            <a:ext cx="107156" cy="107156"/>
            <a:chOff x="-1" y="-1"/>
            <a:chExt cx="152401" cy="152401"/>
          </a:xfrm>
        </p:grpSpPr>
        <p:sp>
          <p:nvSpPr>
            <p:cNvPr id="28702" name="Oval 13">
              <a:extLst>
                <a:ext uri="{FF2B5EF4-FFF2-40B4-BE49-F238E27FC236}">
                  <a16:creationId xmlns:a16="http://schemas.microsoft.com/office/drawing/2014/main" id="{E0B2C19F-9E58-4716-A8AA-41A3D27A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38100"/>
              <a:ext cx="76200" cy="76200"/>
            </a:xfrm>
            <a:prstGeom prst="ellipse">
              <a:avLst/>
            </a:prstGeom>
            <a:solidFill>
              <a:srgbClr val="DC5A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endParaRPr lang="en-US" altLang="en-US" sz="1687">
                <a:solidFill>
                  <a:srgbClr val="FFFFFF"/>
                </a:solidFill>
              </a:endParaRPr>
            </a:p>
          </p:txBody>
        </p:sp>
        <p:pic>
          <p:nvPicPr>
            <p:cNvPr id="28703" name="Picture 14">
              <a:extLst>
                <a:ext uri="{FF2B5EF4-FFF2-40B4-BE49-F238E27FC236}">
                  <a16:creationId xmlns:a16="http://schemas.microsoft.com/office/drawing/2014/main" id="{CD0853CE-7E1B-4920-A8A9-4FF104E6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2401" cy="15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8687" name="Group 15">
            <a:extLst>
              <a:ext uri="{FF2B5EF4-FFF2-40B4-BE49-F238E27FC236}">
                <a16:creationId xmlns:a16="http://schemas.microsoft.com/office/drawing/2014/main" id="{141DBF33-82F8-44EF-972E-52FEE73AA567}"/>
              </a:ext>
            </a:extLst>
          </p:cNvPr>
          <p:cNvGrpSpPr>
            <a:grpSpLocks/>
          </p:cNvGrpSpPr>
          <p:nvPr/>
        </p:nvGrpSpPr>
        <p:grpSpPr bwMode="auto">
          <a:xfrm>
            <a:off x="1199927" y="5863457"/>
            <a:ext cx="107156" cy="107156"/>
            <a:chOff x="-1" y="-1"/>
            <a:chExt cx="152401" cy="152401"/>
          </a:xfrm>
        </p:grpSpPr>
        <p:sp>
          <p:nvSpPr>
            <p:cNvPr id="28700" name="Oval 16">
              <a:extLst>
                <a:ext uri="{FF2B5EF4-FFF2-40B4-BE49-F238E27FC236}">
                  <a16:creationId xmlns:a16="http://schemas.microsoft.com/office/drawing/2014/main" id="{08D6F5F2-EA90-42EC-A69E-DE157265E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38100"/>
              <a:ext cx="76200" cy="76200"/>
            </a:xfrm>
            <a:prstGeom prst="ellipse">
              <a:avLst/>
            </a:prstGeom>
            <a:solidFill>
              <a:srgbClr val="DC5A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endParaRPr lang="en-US" altLang="en-US" sz="1687">
                <a:solidFill>
                  <a:srgbClr val="FFFFFF"/>
                </a:solidFill>
              </a:endParaRPr>
            </a:p>
          </p:txBody>
        </p:sp>
        <p:pic>
          <p:nvPicPr>
            <p:cNvPr id="28701" name="Picture 17">
              <a:extLst>
                <a:ext uri="{FF2B5EF4-FFF2-40B4-BE49-F238E27FC236}">
                  <a16:creationId xmlns:a16="http://schemas.microsoft.com/office/drawing/2014/main" id="{C8529CD5-A89A-4F77-A3BC-1A61E3E11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2401" cy="15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8688" name="Group 18">
            <a:extLst>
              <a:ext uri="{FF2B5EF4-FFF2-40B4-BE49-F238E27FC236}">
                <a16:creationId xmlns:a16="http://schemas.microsoft.com/office/drawing/2014/main" id="{F89492C0-6E3B-4493-B7FD-3126F5FB3771}"/>
              </a:ext>
            </a:extLst>
          </p:cNvPr>
          <p:cNvGrpSpPr>
            <a:grpSpLocks/>
          </p:cNvGrpSpPr>
          <p:nvPr/>
        </p:nvGrpSpPr>
        <p:grpSpPr bwMode="auto">
          <a:xfrm>
            <a:off x="1199927" y="6066607"/>
            <a:ext cx="107156" cy="107156"/>
            <a:chOff x="-1" y="-1"/>
            <a:chExt cx="152401" cy="152401"/>
          </a:xfrm>
        </p:grpSpPr>
        <p:sp>
          <p:nvSpPr>
            <p:cNvPr id="28698" name="Oval 19">
              <a:extLst>
                <a:ext uri="{FF2B5EF4-FFF2-40B4-BE49-F238E27FC236}">
                  <a16:creationId xmlns:a16="http://schemas.microsoft.com/office/drawing/2014/main" id="{3525CBBD-159F-47A0-95D6-481F627B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38100"/>
              <a:ext cx="76200" cy="76200"/>
            </a:xfrm>
            <a:prstGeom prst="ellipse">
              <a:avLst/>
            </a:prstGeom>
            <a:solidFill>
              <a:srgbClr val="DC5A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endParaRPr lang="en-US" altLang="en-US" sz="1687">
                <a:solidFill>
                  <a:srgbClr val="FFFFFF"/>
                </a:solidFill>
              </a:endParaRPr>
            </a:p>
          </p:txBody>
        </p:sp>
        <p:pic>
          <p:nvPicPr>
            <p:cNvPr id="28699" name="Picture 20">
              <a:extLst>
                <a:ext uri="{FF2B5EF4-FFF2-40B4-BE49-F238E27FC236}">
                  <a16:creationId xmlns:a16="http://schemas.microsoft.com/office/drawing/2014/main" id="{C47E40FD-BF55-45BB-BE53-A99DBF8C0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2401" cy="15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8689" name="Group 21">
            <a:extLst>
              <a:ext uri="{FF2B5EF4-FFF2-40B4-BE49-F238E27FC236}">
                <a16:creationId xmlns:a16="http://schemas.microsoft.com/office/drawing/2014/main" id="{AF879482-76EF-4AEC-84D2-7222A6DCCCE4}"/>
              </a:ext>
            </a:extLst>
          </p:cNvPr>
          <p:cNvGrpSpPr>
            <a:grpSpLocks/>
          </p:cNvGrpSpPr>
          <p:nvPr/>
        </p:nvGrpSpPr>
        <p:grpSpPr bwMode="auto">
          <a:xfrm>
            <a:off x="1199927" y="6271990"/>
            <a:ext cx="107156" cy="107156"/>
            <a:chOff x="-1" y="-1"/>
            <a:chExt cx="152401" cy="152401"/>
          </a:xfrm>
        </p:grpSpPr>
        <p:sp>
          <p:nvSpPr>
            <p:cNvPr id="28696" name="Oval 22">
              <a:extLst>
                <a:ext uri="{FF2B5EF4-FFF2-40B4-BE49-F238E27FC236}">
                  <a16:creationId xmlns:a16="http://schemas.microsoft.com/office/drawing/2014/main" id="{E212EDB8-CE49-461C-87B8-6CB9DB19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38100"/>
              <a:ext cx="76200" cy="76200"/>
            </a:xfrm>
            <a:prstGeom prst="ellipse">
              <a:avLst/>
            </a:prstGeom>
            <a:solidFill>
              <a:srgbClr val="DC5A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endParaRPr lang="en-US" altLang="en-US" sz="1687">
                <a:solidFill>
                  <a:srgbClr val="FFFFFF"/>
                </a:solidFill>
              </a:endParaRPr>
            </a:p>
          </p:txBody>
        </p:sp>
        <p:pic>
          <p:nvPicPr>
            <p:cNvPr id="28697" name="Picture 23">
              <a:extLst>
                <a:ext uri="{FF2B5EF4-FFF2-40B4-BE49-F238E27FC236}">
                  <a16:creationId xmlns:a16="http://schemas.microsoft.com/office/drawing/2014/main" id="{3A9C2FF2-1A8F-4A33-B460-71973B98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2401" cy="152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8690" name="Rectangle 24">
            <a:extLst>
              <a:ext uri="{FF2B5EF4-FFF2-40B4-BE49-F238E27FC236}">
                <a16:creationId xmlns:a16="http://schemas.microsoft.com/office/drawing/2014/main" id="{2E2F50B9-5A04-49B5-ADD7-1016B892691E}"/>
              </a:ext>
            </a:extLst>
          </p:cNvPr>
          <p:cNvSpPr>
            <a:spLocks/>
          </p:cNvSpPr>
          <p:nvPr/>
        </p:nvSpPr>
        <p:spPr bwMode="auto">
          <a:xfrm>
            <a:off x="6662664" y="6658752"/>
            <a:ext cx="2516716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 et al. JN 2013, 2014; Hansen et al. NI 2015</a:t>
            </a:r>
          </a:p>
        </p:txBody>
      </p:sp>
      <p:sp>
        <p:nvSpPr>
          <p:cNvPr id="28691" name="Rectangle 25">
            <a:extLst>
              <a:ext uri="{FF2B5EF4-FFF2-40B4-BE49-F238E27FC236}">
                <a16:creationId xmlns:a16="http://schemas.microsoft.com/office/drawing/2014/main" id="{B89C137F-F920-4B9C-9A1C-1984D9563F54}"/>
              </a:ext>
            </a:extLst>
          </p:cNvPr>
          <p:cNvSpPr>
            <a:spLocks/>
          </p:cNvSpPr>
          <p:nvPr/>
        </p:nvSpPr>
        <p:spPr bwMode="auto">
          <a:xfrm>
            <a:off x="4070257" y="5686728"/>
            <a:ext cx="1216681" cy="461729"/>
          </a:xfrm>
          <a:prstGeom prst="rect">
            <a:avLst/>
          </a:prstGeom>
          <a:solidFill>
            <a:srgbClr val="EAA5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266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no time-delays </a:t>
            </a:r>
          </a:p>
          <a:p>
            <a:pPr algn="ctr" eaLnBrk="1"/>
            <a:r>
              <a:rPr lang="en-US" altLang="en-US" sz="1266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in this case</a:t>
            </a:r>
          </a:p>
        </p:txBody>
      </p:sp>
      <p:pic>
        <p:nvPicPr>
          <p:cNvPr id="28692" name="Picture 26" descr="pasted-image.pdf">
            <a:extLst>
              <a:ext uri="{FF2B5EF4-FFF2-40B4-BE49-F238E27FC236}">
                <a16:creationId xmlns:a16="http://schemas.microsoft.com/office/drawing/2014/main" id="{BF1389CD-322F-4708-BDC0-F27BEBD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40" y="1892177"/>
            <a:ext cx="6296546" cy="146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93" name="Picture 28" descr="pasted-image.pdf">
            <a:extLst>
              <a:ext uri="{FF2B5EF4-FFF2-40B4-BE49-F238E27FC236}">
                <a16:creationId xmlns:a16="http://schemas.microsoft.com/office/drawing/2014/main" id="{51C37649-84E2-4B0A-B7BA-783F016CD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4" y="4213697"/>
            <a:ext cx="504527" cy="23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94" name="Picture 29" descr="pasted-image.pdf">
            <a:extLst>
              <a:ext uri="{FF2B5EF4-FFF2-40B4-BE49-F238E27FC236}">
                <a16:creationId xmlns:a16="http://schemas.microsoft.com/office/drawing/2014/main" id="{93B2A04C-0214-4CFC-ABE2-4AC19E40C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57" y="4221510"/>
            <a:ext cx="207615" cy="22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95" name="Picture 30" descr="pasted-image.pdf">
            <a:extLst>
              <a:ext uri="{FF2B5EF4-FFF2-40B4-BE49-F238E27FC236}">
                <a16:creationId xmlns:a16="http://schemas.microsoft.com/office/drawing/2014/main" id="{9441319C-842A-456B-8D48-1FF09543D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6" y="3827488"/>
            <a:ext cx="216545" cy="21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1D4467-932E-48A7-A5AE-6F59285D4C9F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6A7B06-2C05-47FE-82AB-D172523481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30098" t="20351" r="19671" b="24562"/>
          <a:stretch/>
        </p:blipFill>
        <p:spPr>
          <a:xfrm>
            <a:off x="-4394360" y="2263977"/>
            <a:ext cx="4316249" cy="26626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75FC87-977F-4E7F-A548-1849C6D4C0DE}"/>
              </a:ext>
            </a:extLst>
          </p:cNvPr>
          <p:cNvSpPr txBox="1">
            <a:spLocks/>
          </p:cNvSpPr>
          <p:nvPr/>
        </p:nvSpPr>
        <p:spPr>
          <a:xfrm>
            <a:off x="1779566" y="671840"/>
            <a:ext cx="569083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Reduced Wong-Wang (a.k.a. WWD, DMF) model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4">
            <a:extLst>
              <a:ext uri="{FF2B5EF4-FFF2-40B4-BE49-F238E27FC236}">
                <a16:creationId xmlns:a16="http://schemas.microsoft.com/office/drawing/2014/main" id="{961C6EEB-8EC1-423F-A9A9-CAE2016A50D9}"/>
              </a:ext>
            </a:extLst>
          </p:cNvPr>
          <p:cNvSpPr>
            <a:spLocks/>
          </p:cNvSpPr>
          <p:nvPr/>
        </p:nvSpPr>
        <p:spPr bwMode="auto">
          <a:xfrm>
            <a:off x="7964166" y="6669356"/>
            <a:ext cx="1171796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Sanz-Leon et al. 2015</a:t>
            </a:r>
          </a:p>
        </p:txBody>
      </p:sp>
      <p:pic>
        <p:nvPicPr>
          <p:cNvPr id="30725" name="Picture 31">
            <a:extLst>
              <a:ext uri="{FF2B5EF4-FFF2-40B4-BE49-F238E27FC236}">
                <a16:creationId xmlns:a16="http://schemas.microsoft.com/office/drawing/2014/main" id="{D2680505-2866-41EF-9BE0-D725FBCA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7" y="2610972"/>
            <a:ext cx="7457405" cy="28954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5">
            <a:extLst>
              <a:ext uri="{FF2B5EF4-FFF2-40B4-BE49-F238E27FC236}">
                <a16:creationId xmlns:a16="http://schemas.microsoft.com/office/drawing/2014/main" id="{84953B41-FCB3-4EBC-818B-799AD0BA8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8369"/>
          <a:stretch>
            <a:fillRect/>
          </a:stretch>
        </p:blipFill>
        <p:spPr bwMode="auto">
          <a:xfrm>
            <a:off x="97111" y="1776948"/>
            <a:ext cx="5354464" cy="463897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6">
            <a:extLst>
              <a:ext uri="{FF2B5EF4-FFF2-40B4-BE49-F238E27FC236}">
                <a16:creationId xmlns:a16="http://schemas.microsoft.com/office/drawing/2014/main" id="{25EF7044-17AB-4860-9087-5DF4B9BBB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28279" r="39433" b="22865"/>
          <a:stretch>
            <a:fillRect/>
          </a:stretch>
        </p:blipFill>
        <p:spPr bwMode="auto">
          <a:xfrm>
            <a:off x="932037" y="2452592"/>
            <a:ext cx="5650260" cy="428066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7">
            <a:extLst>
              <a:ext uri="{FF2B5EF4-FFF2-40B4-BE49-F238E27FC236}">
                <a16:creationId xmlns:a16="http://schemas.microsoft.com/office/drawing/2014/main" id="{F3CB1379-D055-43F5-A66C-A24AB656A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29778" r="34375" b="15778"/>
          <a:stretch>
            <a:fillRect/>
          </a:stretch>
        </p:blipFill>
        <p:spPr bwMode="auto">
          <a:xfrm>
            <a:off x="5241727" y="2316292"/>
            <a:ext cx="3492624" cy="2625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3633F-0A23-482D-B9A7-52E5E4316861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FD27E-8661-413B-8FED-DB7B637F9854}"/>
              </a:ext>
            </a:extLst>
          </p:cNvPr>
          <p:cNvSpPr txBox="1">
            <a:spLocks/>
          </p:cNvSpPr>
          <p:nvPr/>
        </p:nvSpPr>
        <p:spPr>
          <a:xfrm>
            <a:off x="1779566" y="671840"/>
            <a:ext cx="569083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Reduced Wong-Wang (a.k.a. WWD, DMF)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4">
            <a:extLst>
              <a:ext uri="{FF2B5EF4-FFF2-40B4-BE49-F238E27FC236}">
                <a16:creationId xmlns:a16="http://schemas.microsoft.com/office/drawing/2014/main" id="{41747EF9-9602-4864-B0DA-09543BC86246}"/>
              </a:ext>
            </a:extLst>
          </p:cNvPr>
          <p:cNvSpPr>
            <a:spLocks/>
          </p:cNvSpPr>
          <p:nvPr/>
        </p:nvSpPr>
        <p:spPr bwMode="auto">
          <a:xfrm>
            <a:off x="8065740" y="6669356"/>
            <a:ext cx="106118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 et al. JN 2013</a:t>
            </a:r>
          </a:p>
        </p:txBody>
      </p:sp>
      <p:pic>
        <p:nvPicPr>
          <p:cNvPr id="31749" name="Picture 31">
            <a:extLst>
              <a:ext uri="{FF2B5EF4-FFF2-40B4-BE49-F238E27FC236}">
                <a16:creationId xmlns:a16="http://schemas.microsoft.com/office/drawing/2014/main" id="{9D39BC0A-7F3B-45E0-A585-623165DA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8446" r="45375" b="10001"/>
          <a:stretch>
            <a:fillRect/>
          </a:stretch>
        </p:blipFill>
        <p:spPr bwMode="auto">
          <a:xfrm>
            <a:off x="458763" y="2416597"/>
            <a:ext cx="3802930" cy="395361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32">
            <a:extLst>
              <a:ext uri="{FF2B5EF4-FFF2-40B4-BE49-F238E27FC236}">
                <a16:creationId xmlns:a16="http://schemas.microsoft.com/office/drawing/2014/main" id="{FC9884AC-F4DD-49C4-AA89-727C08FDC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t="5556" r="31250" b="10223"/>
          <a:stretch>
            <a:fillRect/>
          </a:stretch>
        </p:blipFill>
        <p:spPr bwMode="auto">
          <a:xfrm>
            <a:off x="5230565" y="2264793"/>
            <a:ext cx="2662163" cy="434987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1" name="Rectangle 6">
            <a:extLst>
              <a:ext uri="{FF2B5EF4-FFF2-40B4-BE49-F238E27FC236}">
                <a16:creationId xmlns:a16="http://schemas.microsoft.com/office/drawing/2014/main" id="{D0D2546E-A22C-4544-A5A5-FAE65FB55E88}"/>
              </a:ext>
            </a:extLst>
          </p:cNvPr>
          <p:cNvSpPr>
            <a:spLocks/>
          </p:cNvSpPr>
          <p:nvPr/>
        </p:nvSpPr>
        <p:spPr bwMode="auto">
          <a:xfrm>
            <a:off x="458763" y="1688079"/>
            <a:ext cx="3540621" cy="61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758"/>
              <a:t>Bifurcation diagrams for spiking &amp; reduced models</a:t>
            </a:r>
          </a:p>
        </p:txBody>
      </p:sp>
      <p:sp>
        <p:nvSpPr>
          <p:cNvPr id="31752" name="Rectangle 6">
            <a:extLst>
              <a:ext uri="{FF2B5EF4-FFF2-40B4-BE49-F238E27FC236}">
                <a16:creationId xmlns:a16="http://schemas.microsoft.com/office/drawing/2014/main" id="{11C86F78-8D0B-4897-BD99-A54996E2103C}"/>
              </a:ext>
            </a:extLst>
          </p:cNvPr>
          <p:cNvSpPr>
            <a:spLocks/>
          </p:cNvSpPr>
          <p:nvPr/>
        </p:nvSpPr>
        <p:spPr bwMode="auto">
          <a:xfrm>
            <a:off x="5331024" y="1651802"/>
            <a:ext cx="2561704" cy="61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758"/>
              <a:t>Correlation Fingerprint for IPC Seed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AF0DB0-06D5-4500-8970-8E11F90B031D}"/>
              </a:ext>
            </a:extLst>
          </p:cNvPr>
          <p:cNvSpPr txBox="1">
            <a:spLocks/>
          </p:cNvSpPr>
          <p:nvPr/>
        </p:nvSpPr>
        <p:spPr>
          <a:xfrm>
            <a:off x="-308610" y="606354"/>
            <a:ext cx="9761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Deco-Jirsa RS Bifurcation Theory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CB5EB-973B-48C7-8B9F-80F08C296387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4">
            <a:extLst>
              <a:ext uri="{FF2B5EF4-FFF2-40B4-BE49-F238E27FC236}">
                <a16:creationId xmlns:a16="http://schemas.microsoft.com/office/drawing/2014/main" id="{7FD69D9B-BB73-40C0-AD7D-34D85F15330A}"/>
              </a:ext>
            </a:extLst>
          </p:cNvPr>
          <p:cNvSpPr>
            <a:spLocks/>
          </p:cNvSpPr>
          <p:nvPr/>
        </p:nvSpPr>
        <p:spPr bwMode="auto">
          <a:xfrm>
            <a:off x="6923857" y="6669356"/>
            <a:ext cx="2223366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 et al. TICS 2013; Deco et al. JN 2013</a:t>
            </a:r>
          </a:p>
        </p:txBody>
      </p:sp>
      <p:pic>
        <p:nvPicPr>
          <p:cNvPr id="32773" name="Picture 8">
            <a:extLst>
              <a:ext uri="{FF2B5EF4-FFF2-40B4-BE49-F238E27FC236}">
                <a16:creationId xmlns:a16="http://schemas.microsoft.com/office/drawing/2014/main" id="{E545A0C8-C292-4A34-BA41-9812EB3B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12991" r="24423" b="17607"/>
          <a:stretch>
            <a:fillRect/>
          </a:stretch>
        </p:blipFill>
        <p:spPr bwMode="auto">
          <a:xfrm>
            <a:off x="4318621" y="1987972"/>
            <a:ext cx="4626694" cy="349150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Content Placeholder 2">
            <a:extLst>
              <a:ext uri="{FF2B5EF4-FFF2-40B4-BE49-F238E27FC236}">
                <a16:creationId xmlns:a16="http://schemas.microsoft.com/office/drawing/2014/main" id="{8D073BAB-BFFD-4A75-BAAE-0873D32C9853}"/>
              </a:ext>
            </a:extLst>
          </p:cNvPr>
          <p:cNvSpPr txBox="1">
            <a:spLocks/>
          </p:cNvSpPr>
          <p:nvPr/>
        </p:nvSpPr>
        <p:spPr bwMode="auto">
          <a:xfrm>
            <a:off x="369467" y="1407543"/>
            <a:ext cx="3443510" cy="510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FontTx/>
              <a:buNone/>
            </a:pPr>
            <a:r>
              <a:rPr lang="en-GB" altLang="en-US" sz="1758"/>
              <a:t>Low global coupling: spontaneous low firing rate is stable</a:t>
            </a:r>
          </a:p>
          <a:p>
            <a:pPr eaLnBrk="1">
              <a:buFontTx/>
              <a:buNone/>
            </a:pPr>
            <a:r>
              <a:rPr lang="en-GB" altLang="en-US" sz="1758"/>
              <a:t>First bifurcation: multistability</a:t>
            </a:r>
          </a:p>
          <a:p>
            <a:pPr eaLnBrk="1">
              <a:buFontTx/>
              <a:buNone/>
            </a:pPr>
            <a:r>
              <a:rPr lang="en-GB" altLang="en-US" sz="1758"/>
              <a:t>Second bifurcation: spontaneous state loses stability</a:t>
            </a:r>
          </a:p>
          <a:p>
            <a:pPr eaLnBrk="1">
              <a:buFontTx/>
              <a:buNone/>
            </a:pPr>
            <a:r>
              <a:rPr lang="en-GB" altLang="en-US" sz="1758"/>
              <a:t>Resting state FC structure is at edge of second bifurcation</a:t>
            </a:r>
          </a:p>
          <a:p>
            <a:pPr eaLnBrk="1">
              <a:buFontTx/>
              <a:buNone/>
            </a:pPr>
            <a:r>
              <a:rPr lang="en-GB" altLang="en-US" sz="1758"/>
              <a:t>This is optimal for information 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1FA0B2-8682-438B-BE94-75BC32CAE3E1}"/>
              </a:ext>
            </a:extLst>
          </p:cNvPr>
          <p:cNvSpPr txBox="1">
            <a:spLocks/>
          </p:cNvSpPr>
          <p:nvPr/>
        </p:nvSpPr>
        <p:spPr>
          <a:xfrm>
            <a:off x="-308610" y="629504"/>
            <a:ext cx="9761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Deco-Jirsa RS Bifurcation Theory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EA9D6-2ACF-49D5-B698-4A4325DF52BE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138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Replicating Deco et al. 2013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B466F-7232-475B-9468-8887C6A4AD17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60DAF-0F95-4719-9787-0169FEFE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2" t="3048" r="15445"/>
          <a:stretch/>
        </p:blipFill>
        <p:spPr>
          <a:xfrm>
            <a:off x="1388962" y="1649138"/>
            <a:ext cx="6366076" cy="49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780AFF-A46D-4AF7-8D38-458C845FEDDD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ADCEB7-35BF-42AB-B132-B01A4F5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6138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Replicating Deco et al. 2013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DF299-2FCD-4C9F-9DB2-D6876E36B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37" t="30208" r="45717" b="11388"/>
          <a:stretch/>
        </p:blipFill>
        <p:spPr>
          <a:xfrm>
            <a:off x="4789374" y="2702484"/>
            <a:ext cx="4143501" cy="3268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C69EE-69F5-4C37-B721-2065C7BB8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51" t="30208" r="46603" b="8238"/>
          <a:stretch/>
        </p:blipFill>
        <p:spPr>
          <a:xfrm>
            <a:off x="523405" y="2586738"/>
            <a:ext cx="3955998" cy="32890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02B394-3503-4A9B-BB3D-12D08A9E88E1}"/>
              </a:ext>
            </a:extLst>
          </p:cNvPr>
          <p:cNvSpPr txBox="1">
            <a:spLocks/>
          </p:cNvSpPr>
          <p:nvPr/>
        </p:nvSpPr>
        <p:spPr>
          <a:xfrm>
            <a:off x="830858" y="1903778"/>
            <a:ext cx="293501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75" b="1" dirty="0"/>
              <a:t>Structural Connectivity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728244-3AF5-4D68-B845-CF17AEB0F697}"/>
              </a:ext>
            </a:extLst>
          </p:cNvPr>
          <p:cNvSpPr txBox="1">
            <a:spLocks/>
          </p:cNvSpPr>
          <p:nvPr/>
        </p:nvSpPr>
        <p:spPr>
          <a:xfrm>
            <a:off x="5175812" y="1911549"/>
            <a:ext cx="293501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75" b="1" dirty="0"/>
              <a:t>Functional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347864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96" y="532878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6635-52F7-4F39-889A-4996CAFAEF5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BB0539-19B8-4F75-9643-0A59C767822D}"/>
              </a:ext>
            </a:extLst>
          </p:cNvPr>
          <p:cNvSpPr txBox="1">
            <a:spLocks/>
          </p:cNvSpPr>
          <p:nvPr/>
        </p:nvSpPr>
        <p:spPr>
          <a:xfrm>
            <a:off x="359586" y="2034418"/>
            <a:ext cx="8537767" cy="396633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Resting state: What &amp; Why?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Dynamics, noise, criticality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Fast dynamics  (EEG/MEG/LFP)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Slow (</a:t>
            </a:r>
            <a:r>
              <a:rPr lang="en-GB" sz="2100" dirty="0" err="1"/>
              <a:t>fMRI</a:t>
            </a:r>
            <a:r>
              <a:rPr lang="en-GB" sz="2100" dirty="0"/>
              <a:t>) dynamics and functional connectivity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endParaRPr lang="en-GB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78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5948" y="556028"/>
            <a:ext cx="9761220" cy="994172"/>
          </a:xfrm>
        </p:spPr>
        <p:txBody>
          <a:bodyPr/>
          <a:lstStyle/>
          <a:p>
            <a:pPr algn="ctr"/>
            <a:r>
              <a:rPr lang="en-GB" dirty="0"/>
              <a:t>RWW model phase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04" y="2356274"/>
            <a:ext cx="7457317" cy="28955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F9168-6974-4CA3-97C2-DEAC7DC91BCD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50708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1">
            <a:extLst>
              <a:ext uri="{FF2B5EF4-FFF2-40B4-BE49-F238E27FC236}">
                <a16:creationId xmlns:a16="http://schemas.microsoft.com/office/drawing/2014/main" id="{C63E0CA0-9ED1-4B0F-9177-DE3B06A2AF6E}"/>
              </a:ext>
            </a:extLst>
          </p:cNvPr>
          <p:cNvGrpSpPr>
            <a:grpSpLocks/>
          </p:cNvGrpSpPr>
          <p:nvPr/>
        </p:nvGrpSpPr>
        <p:grpSpPr bwMode="auto">
          <a:xfrm>
            <a:off x="2442097" y="1822773"/>
            <a:ext cx="4771975" cy="3828603"/>
            <a:chOff x="-246" y="0"/>
            <a:chExt cx="6786824" cy="5445705"/>
          </a:xfrm>
        </p:grpSpPr>
        <p:grpSp>
          <p:nvGrpSpPr>
            <p:cNvPr id="36898" name="Group 2">
              <a:extLst>
                <a:ext uri="{FF2B5EF4-FFF2-40B4-BE49-F238E27FC236}">
                  <a16:creationId xmlns:a16="http://schemas.microsoft.com/office/drawing/2014/main" id="{36F0F80B-5A40-4C81-8ED6-324A30757F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46" y="0"/>
              <a:ext cx="6786824" cy="5445705"/>
              <a:chOff x="-246" y="0"/>
              <a:chExt cx="6786824" cy="5445705"/>
            </a:xfrm>
          </p:grpSpPr>
          <p:grpSp>
            <p:nvGrpSpPr>
              <p:cNvPr id="36903" name="Group 3">
                <a:extLst>
                  <a:ext uri="{FF2B5EF4-FFF2-40B4-BE49-F238E27FC236}">
                    <a16:creationId xmlns:a16="http://schemas.microsoft.com/office/drawing/2014/main" id="{9392B2DD-85E8-468B-864A-A3B565F6E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46" y="0"/>
                <a:ext cx="6786824" cy="5422765"/>
                <a:chOff x="-246" y="0"/>
                <a:chExt cx="6786824" cy="5422765"/>
              </a:xfrm>
            </p:grpSpPr>
            <p:grpSp>
              <p:nvGrpSpPr>
                <p:cNvPr id="36905" name="Group 4">
                  <a:extLst>
                    <a:ext uri="{FF2B5EF4-FFF2-40B4-BE49-F238E27FC236}">
                      <a16:creationId xmlns:a16="http://schemas.microsoft.com/office/drawing/2014/main" id="{A4C8B7F5-4D13-4F6B-9782-57EC85DFC1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7" y="0"/>
                  <a:ext cx="6718301" cy="5422765"/>
                  <a:chOff x="0" y="0"/>
                  <a:chExt cx="6718300" cy="5422765"/>
                </a:xfrm>
              </p:grpSpPr>
              <p:pic>
                <p:nvPicPr>
                  <p:cNvPr id="36911" name="Picture 5" descr="pasted-image.png">
                    <a:extLst>
                      <a:ext uri="{FF2B5EF4-FFF2-40B4-BE49-F238E27FC236}">
                        <a16:creationId xmlns:a16="http://schemas.microsoft.com/office/drawing/2014/main" id="{51671F2F-338E-42F8-9C8E-AB3C18731E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143"/>
                    <a:ext cx="6718300" cy="54216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912" name="Rectangle 6">
                    <a:extLst>
                      <a:ext uri="{FF2B5EF4-FFF2-40B4-BE49-F238E27FC236}">
                        <a16:creationId xmlns:a16="http://schemas.microsoft.com/office/drawing/2014/main" id="{16B9EFE9-220F-4CAA-AE3E-436FDB63B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5400000">
                    <a:off x="-2277434" y="2295993"/>
                    <a:ext cx="5094860" cy="50287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35719" tIns="35719" rIns="35719" bIns="35719" anchor="ctr"/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endParaRPr lang="en-US" altLang="en-US" sz="1687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36906" name="Group 7">
                  <a:extLst>
                    <a:ext uri="{FF2B5EF4-FFF2-40B4-BE49-F238E27FC236}">
                      <a16:creationId xmlns:a16="http://schemas.microsoft.com/office/drawing/2014/main" id="{8B498AAE-50E4-4001-8796-325E909D6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246" y="1262001"/>
                  <a:ext cx="590127" cy="3827100"/>
                  <a:chOff x="-245" y="0"/>
                  <a:chExt cx="590126" cy="3827099"/>
                </a:xfrm>
              </p:grpSpPr>
              <p:sp>
                <p:nvSpPr>
                  <p:cNvPr id="36907" name="Rectangle 8">
                    <a:extLst>
                      <a:ext uri="{FF2B5EF4-FFF2-40B4-BE49-F238E27FC236}">
                        <a16:creationId xmlns:a16="http://schemas.microsoft.com/office/drawing/2014/main" id="{2B320DE2-206A-4587-B032-8EEE3F6EB3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200000">
                    <a:off x="-1060762" y="1060517"/>
                    <a:ext cx="2439024" cy="31799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984"/>
                      <a:t>Max H (spikes.s  )</a:t>
                    </a:r>
                  </a:p>
                </p:txBody>
              </p:sp>
              <p:sp>
                <p:nvSpPr>
                  <p:cNvPr id="36908" name="Rectangle 9">
                    <a:extLst>
                      <a:ext uri="{FF2B5EF4-FFF2-40B4-BE49-F238E27FC236}">
                        <a16:creationId xmlns:a16="http://schemas.microsoft.com/office/drawing/2014/main" id="{A58A5D68-A8C8-4631-8805-290AEB811D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019" y="13514"/>
                    <a:ext cx="303219" cy="318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984"/>
                      <a:t>50</a:t>
                    </a:r>
                  </a:p>
                </p:txBody>
              </p:sp>
              <p:sp>
                <p:nvSpPr>
                  <p:cNvPr id="36909" name="Rectangle 10">
                    <a:extLst>
                      <a:ext uri="{FF2B5EF4-FFF2-40B4-BE49-F238E27FC236}">
                        <a16:creationId xmlns:a16="http://schemas.microsoft.com/office/drawing/2014/main" id="{BCB4B976-765D-4FE1-94F4-E5CFA17F8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019" y="2815169"/>
                    <a:ext cx="303219" cy="318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984"/>
                      <a:t>10</a:t>
                    </a:r>
                  </a:p>
                </p:txBody>
              </p:sp>
              <p:sp>
                <p:nvSpPr>
                  <p:cNvPr id="36910" name="Rectangle 11">
                    <a:extLst>
                      <a:ext uri="{FF2B5EF4-FFF2-40B4-BE49-F238E27FC236}">
                        <a16:creationId xmlns:a16="http://schemas.microsoft.com/office/drawing/2014/main" id="{69400592-BB23-4E35-B95B-E99C719CEC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975" y="3509075"/>
                    <a:ext cx="202906" cy="318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984"/>
                      <a:t>0</a:t>
                    </a:r>
                  </a:p>
                </p:txBody>
              </p:sp>
            </p:grpSp>
          </p:grpSp>
          <p:sp>
            <p:nvSpPr>
              <p:cNvPr id="36904" name="Rectangle 12">
                <a:extLst>
                  <a:ext uri="{FF2B5EF4-FFF2-40B4-BE49-F238E27FC236}">
                    <a16:creationId xmlns:a16="http://schemas.microsoft.com/office/drawing/2014/main" id="{671E8AA5-0722-401D-BAF0-7BBF6156C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28" y="4975804"/>
                <a:ext cx="5048486" cy="469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endParaRPr lang="en-US" altLang="en-US" sz="1687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6899" name="Rectangle 13">
              <a:extLst>
                <a:ext uri="{FF2B5EF4-FFF2-40B4-BE49-F238E27FC236}">
                  <a16:creationId xmlns:a16="http://schemas.microsoft.com/office/drawing/2014/main" id="{2A9E7A7B-F810-4BB2-9140-A5B27207A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29" y="4943082"/>
              <a:ext cx="202906" cy="318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984"/>
                <a:t>0</a:t>
              </a:r>
            </a:p>
          </p:txBody>
        </p:sp>
        <p:sp>
          <p:nvSpPr>
            <p:cNvPr id="36900" name="Rectangle 14">
              <a:extLst>
                <a:ext uri="{FF2B5EF4-FFF2-40B4-BE49-F238E27FC236}">
                  <a16:creationId xmlns:a16="http://schemas.microsoft.com/office/drawing/2014/main" id="{11017133-CDA7-4A78-AA0B-15DFAA45D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978" y="4943082"/>
              <a:ext cx="202906" cy="318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984"/>
                <a:t>1</a:t>
              </a:r>
            </a:p>
          </p:txBody>
        </p:sp>
        <p:sp>
          <p:nvSpPr>
            <p:cNvPr id="36901" name="Rectangle 15">
              <a:extLst>
                <a:ext uri="{FF2B5EF4-FFF2-40B4-BE49-F238E27FC236}">
                  <a16:creationId xmlns:a16="http://schemas.microsoft.com/office/drawing/2014/main" id="{F515E43B-88C3-40B9-B02D-3A12E6206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28" y="4943082"/>
              <a:ext cx="202906" cy="318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984"/>
                <a:t>2</a:t>
              </a:r>
            </a:p>
          </p:txBody>
        </p:sp>
        <p:sp>
          <p:nvSpPr>
            <p:cNvPr id="36902" name="Rectangle 16">
              <a:extLst>
                <a:ext uri="{FF2B5EF4-FFF2-40B4-BE49-F238E27FC236}">
                  <a16:creationId xmlns:a16="http://schemas.microsoft.com/office/drawing/2014/main" id="{3368E6C5-D8F8-4610-86B7-C33232946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062" y="4943082"/>
              <a:ext cx="202906" cy="318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984"/>
                <a:t>3</a:t>
              </a:r>
            </a:p>
          </p:txBody>
        </p:sp>
      </p:grpSp>
      <p:sp>
        <p:nvSpPr>
          <p:cNvPr id="36869" name="Rectangle 19">
            <a:extLst>
              <a:ext uri="{FF2B5EF4-FFF2-40B4-BE49-F238E27FC236}">
                <a16:creationId xmlns:a16="http://schemas.microsoft.com/office/drawing/2014/main" id="{1781BD65-B357-4D32-A0F2-A42049E06E7D}"/>
              </a:ext>
            </a:extLst>
          </p:cNvPr>
          <p:cNvSpPr>
            <a:spLocks/>
          </p:cNvSpPr>
          <p:nvPr/>
        </p:nvSpPr>
        <p:spPr bwMode="auto">
          <a:xfrm>
            <a:off x="6662664" y="6658752"/>
            <a:ext cx="2516716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 et al. JN 2013, 2014; Hansen et al. NI 2015</a:t>
            </a:r>
          </a:p>
        </p:txBody>
      </p:sp>
      <p:grpSp>
        <p:nvGrpSpPr>
          <p:cNvPr id="26644" name="Group 20">
            <a:extLst>
              <a:ext uri="{FF2B5EF4-FFF2-40B4-BE49-F238E27FC236}">
                <a16:creationId xmlns:a16="http://schemas.microsoft.com/office/drawing/2014/main" id="{C3E4440C-EC8B-4BCC-8764-4C8D12322B12}"/>
              </a:ext>
            </a:extLst>
          </p:cNvPr>
          <p:cNvGrpSpPr>
            <a:grpSpLocks/>
          </p:cNvGrpSpPr>
          <p:nvPr/>
        </p:nvGrpSpPr>
        <p:grpSpPr bwMode="auto">
          <a:xfrm>
            <a:off x="5257561" y="3695112"/>
            <a:ext cx="3656499" cy="1705117"/>
            <a:chOff x="-1292" y="37174"/>
            <a:chExt cx="5201396" cy="2426224"/>
          </a:xfrm>
        </p:grpSpPr>
        <p:grpSp>
          <p:nvGrpSpPr>
            <p:cNvPr id="36890" name="Group 21">
              <a:extLst>
                <a:ext uri="{FF2B5EF4-FFF2-40B4-BE49-F238E27FC236}">
                  <a16:creationId xmlns:a16="http://schemas.microsoft.com/office/drawing/2014/main" id="{08EE6BFF-281D-41D6-93EA-4F63FB129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292" y="37174"/>
              <a:ext cx="5201396" cy="2426224"/>
              <a:chOff x="-1293" y="37174"/>
              <a:chExt cx="5201397" cy="2426224"/>
            </a:xfrm>
          </p:grpSpPr>
          <p:sp>
            <p:nvSpPr>
              <p:cNvPr id="36892" name="Rectangle 22">
                <a:extLst>
                  <a:ext uri="{FF2B5EF4-FFF2-40B4-BE49-F238E27FC236}">
                    <a16:creationId xmlns:a16="http://schemas.microsoft.com/office/drawing/2014/main" id="{53F3FCF7-9FAB-48FF-8D0F-70335809D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93" y="964877"/>
                <a:ext cx="1479906" cy="5336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multi-stability</a:t>
                </a:r>
              </a:p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(high firing rate)</a:t>
                </a:r>
              </a:p>
            </p:txBody>
          </p:sp>
          <p:grpSp>
            <p:nvGrpSpPr>
              <p:cNvPr id="36893" name="Group 23">
                <a:extLst>
                  <a:ext uri="{FF2B5EF4-FFF2-40B4-BE49-F238E27FC236}">
                    <a16:creationId xmlns:a16="http://schemas.microsoft.com/office/drawing/2014/main" id="{6CB161EE-61F1-47E0-898C-0270D1324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65090" y="37174"/>
                <a:ext cx="2535014" cy="2426224"/>
                <a:chOff x="0" y="37174"/>
                <a:chExt cx="2535014" cy="2426224"/>
              </a:xfrm>
            </p:grpSpPr>
            <p:sp>
              <p:nvSpPr>
                <p:cNvPr id="36895" name="Rectangle 24">
                  <a:extLst>
                    <a:ext uri="{FF2B5EF4-FFF2-40B4-BE49-F238E27FC236}">
                      <a16:creationId xmlns:a16="http://schemas.microsoft.com/office/drawing/2014/main" id="{A4774AD5-4D79-4CDF-A46E-CD59BAF6B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76137"/>
                  <a:ext cx="2535014" cy="2387261"/>
                </a:xfrm>
                <a:prstGeom prst="rect">
                  <a:avLst/>
                </a:prstGeom>
                <a:solidFill>
                  <a:srgbClr val="DC5A2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896" name="Rectangle 25">
                  <a:extLst>
                    <a:ext uri="{FF2B5EF4-FFF2-40B4-BE49-F238E27FC236}">
                      <a16:creationId xmlns:a16="http://schemas.microsoft.com/office/drawing/2014/main" id="{1D3B562A-590C-4E3E-97FD-B6497DC4E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162" y="37174"/>
                  <a:ext cx="1030689" cy="3798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1266">
                      <a:solidFill>
                        <a:srgbClr val="FFFFFF"/>
                      </a:solidFill>
                      <a:latin typeface="Chalkduster" charset="0"/>
                      <a:ea typeface="Chalkduster" charset="0"/>
                      <a:cs typeface="Chalkduster" charset="0"/>
                      <a:sym typeface="Chalkduster" charset="0"/>
                    </a:rPr>
                    <a:t>high act.</a:t>
                  </a:r>
                </a:p>
              </p:txBody>
            </p:sp>
            <p:pic>
              <p:nvPicPr>
                <p:cNvPr id="36897" name="Picture 26" descr="TSDErrorImageIcon.pdf">
                  <a:extLst>
                    <a:ext uri="{FF2B5EF4-FFF2-40B4-BE49-F238E27FC236}">
                      <a16:creationId xmlns:a16="http://schemas.microsoft.com/office/drawing/2014/main" id="{2869E976-5A25-46DF-BC5D-5A3CA0A42F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907" y="416262"/>
                  <a:ext cx="2235201" cy="19588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6894" name="Line 27">
                <a:extLst>
                  <a:ext uri="{FF2B5EF4-FFF2-40B4-BE49-F238E27FC236}">
                    <a16:creationId xmlns:a16="http://schemas.microsoft.com/office/drawing/2014/main" id="{D9361223-5B15-4D65-A1B7-07E64D710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97073" y="1231698"/>
                <a:ext cx="1173661" cy="1"/>
              </a:xfrm>
              <a:prstGeom prst="line">
                <a:avLst/>
              </a:prstGeom>
              <a:noFill/>
              <a:ln w="25400">
                <a:solidFill>
                  <a:srgbClr val="DC5A2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en-GB" sz="1266"/>
              </a:p>
            </p:txBody>
          </p:sp>
        </p:grpSp>
        <p:pic>
          <p:nvPicPr>
            <p:cNvPr id="36891" name="Picture 28" descr="pasted-image.png">
              <a:extLst>
                <a:ext uri="{FF2B5EF4-FFF2-40B4-BE49-F238E27FC236}">
                  <a16:creationId xmlns:a16="http://schemas.microsoft.com/office/drawing/2014/main" id="{0FCF7626-0512-4044-8196-C61BAD46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067" y="412213"/>
              <a:ext cx="2235201" cy="1998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6653" name="Group 29">
            <a:extLst>
              <a:ext uri="{FF2B5EF4-FFF2-40B4-BE49-F238E27FC236}">
                <a16:creationId xmlns:a16="http://schemas.microsoft.com/office/drawing/2014/main" id="{D1C6ACA9-19B3-4104-9D11-4B7819FDF838}"/>
              </a:ext>
            </a:extLst>
          </p:cNvPr>
          <p:cNvGrpSpPr>
            <a:grpSpLocks/>
          </p:cNvGrpSpPr>
          <p:nvPr/>
        </p:nvGrpSpPr>
        <p:grpSpPr bwMode="auto">
          <a:xfrm>
            <a:off x="367234" y="3914557"/>
            <a:ext cx="4679744" cy="2549421"/>
            <a:chOff x="0" y="-375915"/>
            <a:chExt cx="6656313" cy="3625843"/>
          </a:xfrm>
        </p:grpSpPr>
        <p:grpSp>
          <p:nvGrpSpPr>
            <p:cNvPr id="36882" name="Group 30">
              <a:extLst>
                <a:ext uri="{FF2B5EF4-FFF2-40B4-BE49-F238E27FC236}">
                  <a16:creationId xmlns:a16="http://schemas.microsoft.com/office/drawing/2014/main" id="{7987AF50-E30B-4E80-82BE-BFBD45B6BA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375915"/>
              <a:ext cx="6656313" cy="3625843"/>
              <a:chOff x="0" y="-375914"/>
              <a:chExt cx="6656313" cy="3625842"/>
            </a:xfrm>
          </p:grpSpPr>
          <p:sp>
            <p:nvSpPr>
              <p:cNvPr id="36884" name="Rectangle 31">
                <a:extLst>
                  <a:ext uri="{FF2B5EF4-FFF2-40B4-BE49-F238E27FC236}">
                    <a16:creationId xmlns:a16="http://schemas.microsoft.com/office/drawing/2014/main" id="{F183721E-A240-43E5-82D5-7E51D21A2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230" y="-375914"/>
                <a:ext cx="1637083" cy="533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multi-stability</a:t>
                </a:r>
              </a:p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(with spont. state)</a:t>
                </a:r>
              </a:p>
            </p:txBody>
          </p:sp>
          <p:grpSp>
            <p:nvGrpSpPr>
              <p:cNvPr id="36885" name="Group 32">
                <a:extLst>
                  <a:ext uri="{FF2B5EF4-FFF2-40B4-BE49-F238E27FC236}">
                    <a16:creationId xmlns:a16="http://schemas.microsoft.com/office/drawing/2014/main" id="{E0676608-8882-4B3C-9A3B-B593611DC2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42872"/>
                <a:ext cx="2535014" cy="2407056"/>
                <a:chOff x="0" y="37267"/>
                <a:chExt cx="2535014" cy="2407056"/>
              </a:xfrm>
            </p:grpSpPr>
            <p:sp>
              <p:nvSpPr>
                <p:cNvPr id="36887" name="Rectangle 33">
                  <a:extLst>
                    <a:ext uri="{FF2B5EF4-FFF2-40B4-BE49-F238E27FC236}">
                      <a16:creationId xmlns:a16="http://schemas.microsoft.com/office/drawing/2014/main" id="{B63F2B82-EE7B-488B-980D-571B467EE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57061"/>
                  <a:ext cx="2535014" cy="2387262"/>
                </a:xfrm>
                <a:prstGeom prst="rect">
                  <a:avLst/>
                </a:prstGeom>
                <a:solidFill>
                  <a:srgbClr val="EAA52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888" name="Rectangle 34">
                  <a:extLst>
                    <a:ext uri="{FF2B5EF4-FFF2-40B4-BE49-F238E27FC236}">
                      <a16:creationId xmlns:a16="http://schemas.microsoft.com/office/drawing/2014/main" id="{E079547C-FC7F-49CB-8337-76078BDED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174" y="37267"/>
                  <a:ext cx="1112670" cy="3796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1266">
                      <a:solidFill>
                        <a:srgbClr val="FFFFFF"/>
                      </a:solidFill>
                      <a:latin typeface="Chalkduster" charset="0"/>
                      <a:ea typeface="Chalkduster" charset="0"/>
                      <a:cs typeface="Chalkduster" charset="0"/>
                      <a:sym typeface="Chalkduster" charset="0"/>
                    </a:rPr>
                    <a:t>multi act.</a:t>
                  </a:r>
                </a:p>
              </p:txBody>
            </p:sp>
            <p:pic>
              <p:nvPicPr>
                <p:cNvPr id="36889" name="Picture 35">
                  <a:extLst>
                    <a:ext uri="{FF2B5EF4-FFF2-40B4-BE49-F238E27FC236}">
                      <a16:creationId xmlns:a16="http://schemas.microsoft.com/office/drawing/2014/main" id="{A516C28C-4812-425F-9C6E-9176FCDE7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906" y="411529"/>
                  <a:ext cx="2235201" cy="195734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6886" name="Line 36">
                <a:extLst>
                  <a:ext uri="{FF2B5EF4-FFF2-40B4-BE49-F238E27FC236}">
                    <a16:creationId xmlns:a16="http://schemas.microsoft.com/office/drawing/2014/main" id="{C9998CA0-6805-49B2-933F-390A4B416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19259" y="287483"/>
                <a:ext cx="2356603" cy="1740284"/>
              </a:xfrm>
              <a:prstGeom prst="line">
                <a:avLst/>
              </a:prstGeom>
              <a:noFill/>
              <a:ln w="25400">
                <a:solidFill>
                  <a:srgbClr val="EAA525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en-GB" sz="1266"/>
              </a:p>
            </p:txBody>
          </p:sp>
        </p:grpSp>
        <p:pic>
          <p:nvPicPr>
            <p:cNvPr id="36883" name="Picture 37" descr="pasted-image.png">
              <a:extLst>
                <a:ext uri="{FF2B5EF4-FFF2-40B4-BE49-F238E27FC236}">
                  <a16:creationId xmlns:a16="http://schemas.microsoft.com/office/drawing/2014/main" id="{C7BC8D80-6A96-4621-B1E4-4303138D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25" y="1216554"/>
              <a:ext cx="2235201" cy="1964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6662" name="Group 38">
            <a:extLst>
              <a:ext uri="{FF2B5EF4-FFF2-40B4-BE49-F238E27FC236}">
                <a16:creationId xmlns:a16="http://schemas.microsoft.com/office/drawing/2014/main" id="{9E467BE9-C5DA-4841-B480-92D6160AC42F}"/>
              </a:ext>
            </a:extLst>
          </p:cNvPr>
          <p:cNvGrpSpPr>
            <a:grpSpLocks/>
          </p:cNvGrpSpPr>
          <p:nvPr/>
        </p:nvGrpSpPr>
        <p:grpSpPr bwMode="auto">
          <a:xfrm>
            <a:off x="92647" y="973843"/>
            <a:ext cx="3359653" cy="1697250"/>
            <a:chOff x="0" y="37239"/>
            <a:chExt cx="4777872" cy="2414203"/>
          </a:xfrm>
        </p:grpSpPr>
        <p:grpSp>
          <p:nvGrpSpPr>
            <p:cNvPr id="36874" name="Group 39">
              <a:extLst>
                <a:ext uri="{FF2B5EF4-FFF2-40B4-BE49-F238E27FC236}">
                  <a16:creationId xmlns:a16="http://schemas.microsoft.com/office/drawing/2014/main" id="{FF1FD2F5-A4A2-4D35-9A7B-95530AFFA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239"/>
              <a:ext cx="4777872" cy="2414203"/>
              <a:chOff x="0" y="37239"/>
              <a:chExt cx="4777872" cy="2414203"/>
            </a:xfrm>
          </p:grpSpPr>
          <p:sp>
            <p:nvSpPr>
              <p:cNvPr id="36876" name="Rectangle 40">
                <a:extLst>
                  <a:ext uri="{FF2B5EF4-FFF2-40B4-BE49-F238E27FC236}">
                    <a16:creationId xmlns:a16="http://schemas.microsoft.com/office/drawing/2014/main" id="{BEDAA702-2AC6-480C-A054-8D1D38757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365" y="1708529"/>
                <a:ext cx="672507" cy="5334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single </a:t>
                </a:r>
              </a:p>
              <a:p>
                <a:pPr algn="ctr" eaLnBrk="1"/>
                <a:r>
                  <a:rPr lang="en-US" altLang="en-US" sz="984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state</a:t>
                </a:r>
              </a:p>
            </p:txBody>
          </p:sp>
          <p:grpSp>
            <p:nvGrpSpPr>
              <p:cNvPr id="36877" name="Group 41">
                <a:extLst>
                  <a:ext uri="{FF2B5EF4-FFF2-40B4-BE49-F238E27FC236}">
                    <a16:creationId xmlns:a16="http://schemas.microsoft.com/office/drawing/2014/main" id="{5660DB52-B9D7-4D69-A433-2C88E7415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239"/>
                <a:ext cx="2535014" cy="2414203"/>
                <a:chOff x="0" y="37239"/>
                <a:chExt cx="2535014" cy="2414203"/>
              </a:xfrm>
            </p:grpSpPr>
            <p:sp>
              <p:nvSpPr>
                <p:cNvPr id="36879" name="Rectangle 42">
                  <a:extLst>
                    <a:ext uri="{FF2B5EF4-FFF2-40B4-BE49-F238E27FC236}">
                      <a16:creationId xmlns:a16="http://schemas.microsoft.com/office/drawing/2014/main" id="{A68F4463-2B97-4EA7-B25A-1D01A4DAD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64181"/>
                  <a:ext cx="2535014" cy="2387261"/>
                </a:xfrm>
                <a:prstGeom prst="rect">
                  <a:avLst/>
                </a:prstGeom>
                <a:solidFill>
                  <a:srgbClr val="609BC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880" name="Rectangle 43">
                  <a:extLst>
                    <a:ext uri="{FF2B5EF4-FFF2-40B4-BE49-F238E27FC236}">
                      <a16:creationId xmlns:a16="http://schemas.microsoft.com/office/drawing/2014/main" id="{58C8F1F3-5A19-42C2-B9CB-19AC43690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289" y="37239"/>
                  <a:ext cx="916434" cy="3796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1266">
                      <a:solidFill>
                        <a:srgbClr val="FFFFFF"/>
                      </a:solidFill>
                      <a:latin typeface="Chalkduster" charset="0"/>
                      <a:ea typeface="Chalkduster" charset="0"/>
                      <a:cs typeface="Chalkduster" charset="0"/>
                      <a:sym typeface="Chalkduster" charset="0"/>
                    </a:rPr>
                    <a:t>low act.</a:t>
                  </a:r>
                </a:p>
              </p:txBody>
            </p:sp>
            <p:pic>
              <p:nvPicPr>
                <p:cNvPr id="36881" name="Picture 44">
                  <a:extLst>
                    <a:ext uri="{FF2B5EF4-FFF2-40B4-BE49-F238E27FC236}">
                      <a16:creationId xmlns:a16="http://schemas.microsoft.com/office/drawing/2014/main" id="{3916F497-D964-473A-B746-FFB0F53E5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557" y="388605"/>
                  <a:ext cx="2235201" cy="19664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6878" name="Line 45">
                <a:extLst>
                  <a:ext uri="{FF2B5EF4-FFF2-40B4-BE49-F238E27FC236}">
                    <a16:creationId xmlns:a16="http://schemas.microsoft.com/office/drawing/2014/main" id="{31A53ABC-2707-4FB3-9C37-626C31370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3917" y="1251103"/>
                <a:ext cx="1571069" cy="636358"/>
              </a:xfrm>
              <a:prstGeom prst="line">
                <a:avLst/>
              </a:prstGeom>
              <a:noFill/>
              <a:ln w="25400">
                <a:solidFill>
                  <a:srgbClr val="609BC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en-GB" sz="1266"/>
              </a:p>
            </p:txBody>
          </p:sp>
        </p:grpSp>
        <p:pic>
          <p:nvPicPr>
            <p:cNvPr id="36875" name="Picture 46" descr="pasted-image.png">
              <a:extLst>
                <a:ext uri="{FF2B5EF4-FFF2-40B4-BE49-F238E27FC236}">
                  <a16:creationId xmlns:a16="http://schemas.microsoft.com/office/drawing/2014/main" id="{33C4505D-E2CF-4464-807E-D69FE6C9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34" y="386947"/>
              <a:ext cx="2235201" cy="1968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6873" name="Rectangle 47">
            <a:extLst>
              <a:ext uri="{FF2B5EF4-FFF2-40B4-BE49-F238E27FC236}">
                <a16:creationId xmlns:a16="http://schemas.microsoft.com/office/drawing/2014/main" id="{0F6E090B-6123-4B37-8946-AE4F48CFE0BE}"/>
              </a:ext>
            </a:extLst>
          </p:cNvPr>
          <p:cNvSpPr>
            <a:spLocks/>
          </p:cNvSpPr>
          <p:nvPr/>
        </p:nvSpPr>
        <p:spPr bwMode="auto">
          <a:xfrm>
            <a:off x="3713634" y="5416800"/>
            <a:ext cx="1715616" cy="22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984"/>
              <a:t>coupling strength (c)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CC03F-A64D-497D-AABD-2D9BA36A1494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356DFEC-194F-4CF0-AF8E-D57581F1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5948" y="579178"/>
            <a:ext cx="976122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Bifurcation diagram</a:t>
            </a:r>
          </a:p>
        </p:txBody>
      </p:sp>
    </p:spTree>
    <p:extLst>
      <p:ext uri="{BB962C8B-B14F-4D97-AF65-F5344CB8AC3E}">
        <p14:creationId xmlns:p14="http://schemas.microsoft.com/office/powerpoint/2010/main" val="816841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3" descr="pasted-image.tiff">
            <a:extLst>
              <a:ext uri="{FF2B5EF4-FFF2-40B4-BE49-F238E27FC236}">
                <a16:creationId xmlns:a16="http://schemas.microsoft.com/office/drawing/2014/main" id="{163FA8A5-9841-42BF-A926-03C62BE7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161"/>
            <a:ext cx="9142884" cy="5285259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7" name="Line 4">
            <a:extLst>
              <a:ext uri="{FF2B5EF4-FFF2-40B4-BE49-F238E27FC236}">
                <a16:creationId xmlns:a16="http://schemas.microsoft.com/office/drawing/2014/main" id="{74700A39-E9A0-4E79-B537-FC1CE5EBEA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7222" y="1779241"/>
            <a:ext cx="0" cy="126243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GB" sz="1266"/>
          </a:p>
        </p:txBody>
      </p:sp>
      <p:sp>
        <p:nvSpPr>
          <p:cNvPr id="38918" name="Rectangle 5">
            <a:extLst>
              <a:ext uri="{FF2B5EF4-FFF2-40B4-BE49-F238E27FC236}">
                <a16:creationId xmlns:a16="http://schemas.microsoft.com/office/drawing/2014/main" id="{301864B9-55D0-441C-8E28-82CDBFABB323}"/>
              </a:ext>
            </a:extLst>
          </p:cNvPr>
          <p:cNvSpPr>
            <a:spLocks/>
          </p:cNvSpPr>
          <p:nvPr/>
        </p:nvSpPr>
        <p:spPr bwMode="auto">
          <a:xfrm>
            <a:off x="7520517" y="1985514"/>
            <a:ext cx="936411" cy="85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/>
              <a:t>export</a:t>
            </a:r>
          </a:p>
          <a:p>
            <a:pPr algn="ctr" eaLnBrk="1"/>
            <a:r>
              <a:rPr lang="en-US" altLang="en-US" sz="1687"/>
              <a:t>firing rate</a:t>
            </a:r>
          </a:p>
          <a:p>
            <a:pPr algn="ctr" eaLnBrk="1"/>
            <a:r>
              <a:rPr lang="en-US" altLang="en-US" sz="1687"/>
              <a:t>H </a:t>
            </a:r>
          </a:p>
        </p:txBody>
      </p:sp>
      <p:sp>
        <p:nvSpPr>
          <p:cNvPr id="38919" name="Line 6">
            <a:extLst>
              <a:ext uri="{FF2B5EF4-FFF2-40B4-BE49-F238E27FC236}">
                <a16:creationId xmlns:a16="http://schemas.microsoft.com/office/drawing/2014/main" id="{B029273A-F5A5-4285-B7BE-4812290DFE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1428" y="4633392"/>
            <a:ext cx="0" cy="81036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GB" sz="1266"/>
          </a:p>
        </p:txBody>
      </p:sp>
      <p:sp>
        <p:nvSpPr>
          <p:cNvPr id="38920" name="Rectangle 7">
            <a:extLst>
              <a:ext uri="{FF2B5EF4-FFF2-40B4-BE49-F238E27FC236}">
                <a16:creationId xmlns:a16="http://schemas.microsoft.com/office/drawing/2014/main" id="{1A0B0D3F-A04B-4EC0-A5C3-A93941834A25}"/>
              </a:ext>
            </a:extLst>
          </p:cNvPr>
          <p:cNvSpPr>
            <a:spLocks/>
          </p:cNvSpPr>
          <p:nvPr/>
        </p:nvSpPr>
        <p:spPr bwMode="auto">
          <a:xfrm>
            <a:off x="7913172" y="4742887"/>
            <a:ext cx="1019511" cy="59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/>
              <a:t>initial</a:t>
            </a:r>
          </a:p>
          <a:p>
            <a:pPr algn="ctr" eaLnBrk="1"/>
            <a:r>
              <a:rPr lang="en-US" altLang="en-US" sz="1687"/>
              <a:t>conditions</a:t>
            </a:r>
          </a:p>
        </p:txBody>
      </p:sp>
      <p:sp>
        <p:nvSpPr>
          <p:cNvPr id="38921" name="Line 8">
            <a:extLst>
              <a:ext uri="{FF2B5EF4-FFF2-40B4-BE49-F238E27FC236}">
                <a16:creationId xmlns:a16="http://schemas.microsoft.com/office/drawing/2014/main" id="{1A11E1E3-4F77-4B86-A3AC-730919B78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5663" y="4633392"/>
            <a:ext cx="0" cy="81036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GB" sz="1266"/>
          </a:p>
        </p:txBody>
      </p:sp>
      <p:sp>
        <p:nvSpPr>
          <p:cNvPr id="38922" name="Line 9">
            <a:extLst>
              <a:ext uri="{FF2B5EF4-FFF2-40B4-BE49-F238E27FC236}">
                <a16:creationId xmlns:a16="http://schemas.microsoft.com/office/drawing/2014/main" id="{F3B0F794-F830-4F21-950E-047EAC97B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9828" y="5737324"/>
            <a:ext cx="0" cy="982266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GB" sz="126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89DD5-715A-4AA3-B0D1-FBE303D24E6C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444B0F-9239-4382-BCB9-4D5AFBF6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5948" y="579178"/>
            <a:ext cx="976122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Bifurcation diagram</a:t>
            </a:r>
          </a:p>
        </p:txBody>
      </p:sp>
    </p:spTree>
    <p:extLst>
      <p:ext uri="{BB962C8B-B14F-4D97-AF65-F5344CB8AC3E}">
        <p14:creationId xmlns:p14="http://schemas.microsoft.com/office/powerpoint/2010/main" val="12907025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3">
            <a:extLst>
              <a:ext uri="{FF2B5EF4-FFF2-40B4-BE49-F238E27FC236}">
                <a16:creationId xmlns:a16="http://schemas.microsoft.com/office/drawing/2014/main" id="{7F647162-C38B-4693-827C-AED9488D5693}"/>
              </a:ext>
            </a:extLst>
          </p:cNvPr>
          <p:cNvSpPr>
            <a:spLocks/>
          </p:cNvSpPr>
          <p:nvPr/>
        </p:nvSpPr>
        <p:spPr bwMode="auto">
          <a:xfrm rot="-5400000">
            <a:off x="2954053" y="5387393"/>
            <a:ext cx="261193" cy="26510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en-US" altLang="en-US" sz="1687">
              <a:solidFill>
                <a:srgbClr val="FFFFFF"/>
              </a:solidFill>
            </a:endParaRP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56C623FC-E1F6-46E6-AC28-833E22ED0F81}"/>
              </a:ext>
            </a:extLst>
          </p:cNvPr>
          <p:cNvSpPr>
            <a:spLocks/>
          </p:cNvSpPr>
          <p:nvPr/>
        </p:nvSpPr>
        <p:spPr bwMode="auto">
          <a:xfrm rot="-5400000">
            <a:off x="2975261" y="3119251"/>
            <a:ext cx="977801" cy="21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984"/>
              <a:t>Bifurcation line</a:t>
            </a:r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A15964AD-2F80-46DF-8964-6B3F12550D7F}"/>
              </a:ext>
            </a:extLst>
          </p:cNvPr>
          <p:cNvSpPr>
            <a:spLocks/>
          </p:cNvSpPr>
          <p:nvPr/>
        </p:nvSpPr>
        <p:spPr bwMode="auto">
          <a:xfrm>
            <a:off x="1696002" y="3804307"/>
            <a:ext cx="121829" cy="18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703"/>
              <a:t>0</a:t>
            </a:r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D2AD7906-AAF0-47DB-9DD0-6A1983FDD9B0}"/>
              </a:ext>
            </a:extLst>
          </p:cNvPr>
          <p:cNvSpPr>
            <a:spLocks/>
          </p:cNvSpPr>
          <p:nvPr/>
        </p:nvSpPr>
        <p:spPr bwMode="auto">
          <a:xfrm>
            <a:off x="6662664" y="6658752"/>
            <a:ext cx="2516716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Deco et al. JN 2013, 2014; Hansen et al. NI 2015</a:t>
            </a:r>
          </a:p>
        </p:txBody>
      </p:sp>
      <p:grpSp>
        <p:nvGrpSpPr>
          <p:cNvPr id="39944" name="Group 7">
            <a:extLst>
              <a:ext uri="{FF2B5EF4-FFF2-40B4-BE49-F238E27FC236}">
                <a16:creationId xmlns:a16="http://schemas.microsoft.com/office/drawing/2014/main" id="{33521258-8A36-427E-8912-1B9EA513457C}"/>
              </a:ext>
            </a:extLst>
          </p:cNvPr>
          <p:cNvGrpSpPr>
            <a:grpSpLocks/>
          </p:cNvGrpSpPr>
          <p:nvPr/>
        </p:nvGrpSpPr>
        <p:grpSpPr bwMode="auto">
          <a:xfrm>
            <a:off x="1213321" y="1349499"/>
            <a:ext cx="3189389" cy="5504036"/>
            <a:chOff x="-1" y="0"/>
            <a:chExt cx="4536227" cy="7828705"/>
          </a:xfrm>
        </p:grpSpPr>
        <p:grpSp>
          <p:nvGrpSpPr>
            <p:cNvPr id="39956" name="Group 8">
              <a:extLst>
                <a:ext uri="{FF2B5EF4-FFF2-40B4-BE49-F238E27FC236}">
                  <a16:creationId xmlns:a16="http://schemas.microsoft.com/office/drawing/2014/main" id="{E5672413-BAD4-42D7-9368-F71A92268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0"/>
              <a:ext cx="4536227" cy="7828705"/>
              <a:chOff x="-1" y="0"/>
              <a:chExt cx="4536227" cy="7828705"/>
            </a:xfrm>
          </p:grpSpPr>
          <p:sp>
            <p:nvSpPr>
              <p:cNvPr id="39958" name="Rectangle 9">
                <a:extLst>
                  <a:ext uri="{FF2B5EF4-FFF2-40B4-BE49-F238E27FC236}">
                    <a16:creationId xmlns:a16="http://schemas.microsoft.com/office/drawing/2014/main" id="{C9E9893C-4D44-4FE2-80D3-73B4ADD0E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840" y="7526862"/>
                <a:ext cx="2318743" cy="3018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984"/>
                  <a:t>coupling strength (c)</a:t>
                </a:r>
              </a:p>
            </p:txBody>
          </p:sp>
          <p:grpSp>
            <p:nvGrpSpPr>
              <p:cNvPr id="39959" name="Group 10">
                <a:extLst>
                  <a:ext uri="{FF2B5EF4-FFF2-40B4-BE49-F238E27FC236}">
                    <a16:creationId xmlns:a16="http://schemas.microsoft.com/office/drawing/2014/main" id="{F19A4242-BE75-4F79-BEBA-E494F6F477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" y="0"/>
                <a:ext cx="4536227" cy="7682761"/>
                <a:chOff x="-1" y="0"/>
                <a:chExt cx="4536227" cy="7682761"/>
              </a:xfrm>
            </p:grpSpPr>
            <p:pic>
              <p:nvPicPr>
                <p:cNvPr id="39960" name="Picture 11" descr="pasted-image.png">
                  <a:extLst>
                    <a:ext uri="{FF2B5EF4-FFF2-40B4-BE49-F238E27FC236}">
                      <a16:creationId xmlns:a16="http://schemas.microsoft.com/office/drawing/2014/main" id="{C9948459-61F5-4131-907E-429DF6771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9711" y="3808290"/>
                  <a:ext cx="3657601" cy="36634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961" name="Picture 12" descr="pasted-image.png">
                  <a:extLst>
                    <a:ext uri="{FF2B5EF4-FFF2-40B4-BE49-F238E27FC236}">
                      <a16:creationId xmlns:a16="http://schemas.microsoft.com/office/drawing/2014/main" id="{F11A3AF6-0CE6-4DAE-895A-E15BCBCFB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9711" y="0"/>
                  <a:ext cx="3657601" cy="36506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9962" name="Rectangle 13">
                  <a:extLst>
                    <a:ext uri="{FF2B5EF4-FFF2-40B4-BE49-F238E27FC236}">
                      <a16:creationId xmlns:a16="http://schemas.microsoft.com/office/drawing/2014/main" id="{82164AB5-1621-41BC-949F-A0F3E6A31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1008451" y="1633144"/>
                  <a:ext cx="2318744" cy="3018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984"/>
                    <a:t>Max H (spikes.s  )</a:t>
                  </a:r>
                </a:p>
              </p:txBody>
            </p:sp>
            <p:sp>
              <p:nvSpPr>
                <p:cNvPr id="39963" name="Rectangle 14">
                  <a:extLst>
                    <a:ext uri="{FF2B5EF4-FFF2-40B4-BE49-F238E27FC236}">
                      <a16:creationId xmlns:a16="http://schemas.microsoft.com/office/drawing/2014/main" id="{0DC5D727-65BB-4A81-9CE1-67B1BDE02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42691" y="5612256"/>
                  <a:ext cx="2318744" cy="3018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984"/>
                    <a:t>Corr [FCemp, FCsim]</a:t>
                  </a:r>
                </a:p>
              </p:txBody>
            </p:sp>
            <p:sp>
              <p:nvSpPr>
                <p:cNvPr id="39964" name="Rectangle 15">
                  <a:extLst>
                    <a:ext uri="{FF2B5EF4-FFF2-40B4-BE49-F238E27FC236}">
                      <a16:creationId xmlns:a16="http://schemas.microsoft.com/office/drawing/2014/main" id="{452943A0-3DE0-46F7-830C-2CE46AC39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745" y="2986008"/>
                  <a:ext cx="243955" cy="256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703"/>
                    <a:t>10</a:t>
                  </a:r>
                </a:p>
              </p:txBody>
            </p:sp>
            <p:sp>
              <p:nvSpPr>
                <p:cNvPr id="39965" name="Rectangle 16">
                  <a:extLst>
                    <a:ext uri="{FF2B5EF4-FFF2-40B4-BE49-F238E27FC236}">
                      <a16:creationId xmlns:a16="http://schemas.microsoft.com/office/drawing/2014/main" id="{5FB2E93C-BC6D-4F44-AABD-481F0C38E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745" y="933654"/>
                  <a:ext cx="243955" cy="256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703"/>
                    <a:t>50</a:t>
                  </a:r>
                </a:p>
              </p:txBody>
            </p:sp>
            <p:grpSp>
              <p:nvGrpSpPr>
                <p:cNvPr id="39966" name="Group 17">
                  <a:extLst>
                    <a:ext uri="{FF2B5EF4-FFF2-40B4-BE49-F238E27FC236}">
                      <a16:creationId xmlns:a16="http://schemas.microsoft.com/office/drawing/2014/main" id="{C5F59B09-455D-48A4-8D20-E9CF5804B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7240" y="4295782"/>
                  <a:ext cx="4048986" cy="3386979"/>
                  <a:chOff x="5168" y="-1231"/>
                  <a:chExt cx="4048985" cy="3386979"/>
                </a:xfrm>
              </p:grpSpPr>
              <p:sp>
                <p:nvSpPr>
                  <p:cNvPr id="39967" name="Rectangle 18">
                    <a:extLst>
                      <a:ext uri="{FF2B5EF4-FFF2-40B4-BE49-F238E27FC236}">
                        <a16:creationId xmlns:a16="http://schemas.microsoft.com/office/drawing/2014/main" id="{CC2B4761-942E-4986-A248-27826EE70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729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</a:t>
                    </a:r>
                  </a:p>
                </p:txBody>
              </p:sp>
              <p:sp>
                <p:nvSpPr>
                  <p:cNvPr id="39968" name="Rectangle 19">
                    <a:extLst>
                      <a:ext uri="{FF2B5EF4-FFF2-40B4-BE49-F238E27FC236}">
                        <a16:creationId xmlns:a16="http://schemas.microsoft.com/office/drawing/2014/main" id="{501A2E39-162A-4CC5-A11B-F26E224082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2113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1</a:t>
                    </a:r>
                  </a:p>
                </p:txBody>
              </p:sp>
              <p:sp>
                <p:nvSpPr>
                  <p:cNvPr id="39969" name="Rectangle 20">
                    <a:extLst>
                      <a:ext uri="{FF2B5EF4-FFF2-40B4-BE49-F238E27FC236}">
                        <a16:creationId xmlns:a16="http://schemas.microsoft.com/office/drawing/2014/main" id="{D2C5A9D7-6962-4B27-B68A-46D3CC8397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6494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2</a:t>
                    </a:r>
                  </a:p>
                </p:txBody>
              </p:sp>
              <p:sp>
                <p:nvSpPr>
                  <p:cNvPr id="39970" name="Rectangle 21">
                    <a:extLst>
                      <a:ext uri="{FF2B5EF4-FFF2-40B4-BE49-F238E27FC236}">
                        <a16:creationId xmlns:a16="http://schemas.microsoft.com/office/drawing/2014/main" id="{B38F20DA-DCC3-4681-8014-47453788B9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80877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3</a:t>
                    </a:r>
                  </a:p>
                </p:txBody>
              </p:sp>
              <p:sp>
                <p:nvSpPr>
                  <p:cNvPr id="39971" name="Rectangle 22">
                    <a:extLst>
                      <a:ext uri="{FF2B5EF4-FFF2-40B4-BE49-F238E27FC236}">
                        <a16:creationId xmlns:a16="http://schemas.microsoft.com/office/drawing/2014/main" id="{7F0119E3-B7F5-491F-BFE0-33879FFDB8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68" y="2981878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0.00</a:t>
                    </a:r>
                  </a:p>
                </p:txBody>
              </p:sp>
              <p:sp>
                <p:nvSpPr>
                  <p:cNvPr id="39972" name="Rectangle 23">
                    <a:extLst>
                      <a:ext uri="{FF2B5EF4-FFF2-40B4-BE49-F238E27FC236}">
                        <a16:creationId xmlns:a16="http://schemas.microsoft.com/office/drawing/2014/main" id="{952BA002-E059-49EA-AD6F-A55EAD753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66" y="-1231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0.25</a:t>
                    </a:r>
                  </a:p>
                </p:txBody>
              </p:sp>
              <p:sp>
                <p:nvSpPr>
                  <p:cNvPr id="39973" name="Rectangle 24">
                    <a:extLst>
                      <a:ext uri="{FF2B5EF4-FFF2-40B4-BE49-F238E27FC236}">
                        <a16:creationId xmlns:a16="http://schemas.microsoft.com/office/drawing/2014/main" id="{CB31E963-7392-46CD-BBF3-5A4DBF370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68" y="2396307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0.05</a:t>
                    </a:r>
                  </a:p>
                </p:txBody>
              </p:sp>
            </p:grpSp>
          </p:grpSp>
        </p:grpSp>
        <p:sp>
          <p:nvSpPr>
            <p:cNvPr id="39957" name="Line 25">
              <a:extLst>
                <a:ext uri="{FF2B5EF4-FFF2-40B4-BE49-F238E27FC236}">
                  <a16:creationId xmlns:a16="http://schemas.microsoft.com/office/drawing/2014/main" id="{9E54FC57-31BD-4EAD-B850-E9036F416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6999" y="105376"/>
              <a:ext cx="1" cy="73090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29722" name="Rectangle 26">
            <a:extLst>
              <a:ext uri="{FF2B5EF4-FFF2-40B4-BE49-F238E27FC236}">
                <a16:creationId xmlns:a16="http://schemas.microsoft.com/office/drawing/2014/main" id="{3EF87B6D-F0CF-4CF8-8061-7FA55744F4B4}"/>
              </a:ext>
            </a:extLst>
          </p:cNvPr>
          <p:cNvSpPr>
            <a:spLocks/>
          </p:cNvSpPr>
          <p:nvPr/>
        </p:nvSpPr>
        <p:spPr bwMode="auto">
          <a:xfrm>
            <a:off x="1675617" y="6197082"/>
            <a:ext cx="579165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 dirty="0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Resting-state emerges at the edge of the bifurcation</a:t>
            </a:r>
          </a:p>
        </p:txBody>
      </p:sp>
      <p:pic>
        <p:nvPicPr>
          <p:cNvPr id="39946" name="Picture 27" descr="pasted-image.tiff">
            <a:extLst>
              <a:ext uri="{FF2B5EF4-FFF2-40B4-BE49-F238E27FC236}">
                <a16:creationId xmlns:a16="http://schemas.microsoft.com/office/drawing/2014/main" id="{B7697421-33FF-45CF-BC87-07B156F25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47" y="907480"/>
            <a:ext cx="2678906" cy="26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724" name="Group 28">
            <a:extLst>
              <a:ext uri="{FF2B5EF4-FFF2-40B4-BE49-F238E27FC236}">
                <a16:creationId xmlns:a16="http://schemas.microsoft.com/office/drawing/2014/main" id="{6C8A8AF8-5AB5-4CE7-A1DF-75F3F96BBABA}"/>
              </a:ext>
            </a:extLst>
          </p:cNvPr>
          <p:cNvGrpSpPr>
            <a:grpSpLocks/>
          </p:cNvGrpSpPr>
          <p:nvPr/>
        </p:nvGrpSpPr>
        <p:grpSpPr bwMode="auto">
          <a:xfrm>
            <a:off x="3513832" y="3281660"/>
            <a:ext cx="4270623" cy="3273847"/>
            <a:chOff x="-38100" y="-38101"/>
            <a:chExt cx="6073654" cy="4655849"/>
          </a:xfrm>
        </p:grpSpPr>
        <p:grpSp>
          <p:nvGrpSpPr>
            <p:cNvPr id="39948" name="Group 29">
              <a:extLst>
                <a:ext uri="{FF2B5EF4-FFF2-40B4-BE49-F238E27FC236}">
                  <a16:creationId xmlns:a16="http://schemas.microsoft.com/office/drawing/2014/main" id="{A354FB98-C9CD-4558-BEA9-947268470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100" y="-38101"/>
              <a:ext cx="5508679" cy="1595916"/>
              <a:chOff x="-38100" y="2424805"/>
              <a:chExt cx="5508679" cy="1595917"/>
            </a:xfrm>
          </p:grpSpPr>
          <p:grpSp>
            <p:nvGrpSpPr>
              <p:cNvPr id="39950" name="Group 30">
                <a:extLst>
                  <a:ext uri="{FF2B5EF4-FFF2-40B4-BE49-F238E27FC236}">
                    <a16:creationId xmlns:a16="http://schemas.microsoft.com/office/drawing/2014/main" id="{A5F98952-7681-4EED-AB97-5E1A09B3C2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1308" y="2424805"/>
                <a:ext cx="1769271" cy="1438420"/>
                <a:chOff x="899862" y="2585672"/>
                <a:chExt cx="1769271" cy="1438420"/>
              </a:xfrm>
            </p:grpSpPr>
            <p:pic>
              <p:nvPicPr>
                <p:cNvPr id="39954" name="Picture 31">
                  <a:extLst>
                    <a:ext uri="{FF2B5EF4-FFF2-40B4-BE49-F238E27FC236}">
                      <a16:creationId xmlns:a16="http://schemas.microsoft.com/office/drawing/2014/main" id="{65948BDC-BE47-435D-954D-B87DB8253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357020" y="3128514"/>
                  <a:ext cx="1438420" cy="3527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9955" name="Rectangle 32">
                  <a:extLst>
                    <a:ext uri="{FF2B5EF4-FFF2-40B4-BE49-F238E27FC236}">
                      <a16:creationId xmlns:a16="http://schemas.microsoft.com/office/drawing/2014/main" id="{39992C88-5144-48C5-807D-0BF3E812F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8049" y="3068982"/>
                  <a:ext cx="1231084" cy="4718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1687">
                      <a:solidFill>
                        <a:srgbClr val="DC5A29"/>
                      </a:solidFill>
                      <a:latin typeface="Chalkduster" charset="0"/>
                      <a:ea typeface="Chalkduster" charset="0"/>
                      <a:cs typeface="Chalkduster" charset="0"/>
                      <a:sym typeface="Chalkduster" charset="0"/>
                    </a:rPr>
                    <a:t>best fit</a:t>
                  </a:r>
                </a:p>
              </p:txBody>
            </p:sp>
          </p:grpSp>
          <p:grpSp>
            <p:nvGrpSpPr>
              <p:cNvPr id="39951" name="Group 33">
                <a:extLst>
                  <a:ext uri="{FF2B5EF4-FFF2-40B4-BE49-F238E27FC236}">
                    <a16:creationId xmlns:a16="http://schemas.microsoft.com/office/drawing/2014/main" id="{11E7C40F-561D-42EF-9053-37A5C5639E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100" y="3810955"/>
                <a:ext cx="209766" cy="209767"/>
                <a:chOff x="0" y="0"/>
                <a:chExt cx="209766" cy="209766"/>
              </a:xfrm>
            </p:grpSpPr>
            <p:sp>
              <p:nvSpPr>
                <p:cNvPr id="39952" name="Oval 34">
                  <a:extLst>
                    <a:ext uri="{FF2B5EF4-FFF2-40B4-BE49-F238E27FC236}">
                      <a16:creationId xmlns:a16="http://schemas.microsoft.com/office/drawing/2014/main" id="{3C1F5ACF-50A9-4E0C-8ED7-A8ECB635B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00" y="38100"/>
                  <a:ext cx="133566" cy="133566"/>
                </a:xfrm>
                <a:prstGeom prst="ellipse">
                  <a:avLst/>
                </a:prstGeom>
                <a:solidFill>
                  <a:srgbClr val="DC5A2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endParaRPr lang="en-US" altLang="en-US" sz="1687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9953" name="Picture 35">
                  <a:extLst>
                    <a:ext uri="{FF2B5EF4-FFF2-40B4-BE49-F238E27FC236}">
                      <a16:creationId xmlns:a16="http://schemas.microsoft.com/office/drawing/2014/main" id="{2B6E74E0-0ED0-47A5-B434-11F09CF3C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09766" cy="209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39949" name="Picture 36" descr="pasted-image.tiff">
              <a:extLst>
                <a:ext uri="{FF2B5EF4-FFF2-40B4-BE49-F238E27FC236}">
                  <a16:creationId xmlns:a16="http://schemas.microsoft.com/office/drawing/2014/main" id="{2B5EE2CC-D8D7-4646-92D9-9C429F81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553" y="807747"/>
              <a:ext cx="3810001" cy="3810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491161-624F-41DB-978E-D7CF6CC8FC58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C55164-D260-452E-97C3-9E79D3DD2311}"/>
              </a:ext>
            </a:extLst>
          </p:cNvPr>
          <p:cNvSpPr txBox="1">
            <a:spLocks/>
          </p:cNvSpPr>
          <p:nvPr/>
        </p:nvSpPr>
        <p:spPr>
          <a:xfrm>
            <a:off x="-265948" y="532878"/>
            <a:ext cx="9761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Functional connectivity (FC)</a:t>
            </a:r>
          </a:p>
        </p:txBody>
      </p:sp>
    </p:spTree>
    <p:extLst>
      <p:ext uri="{BB962C8B-B14F-4D97-AF65-F5344CB8AC3E}">
        <p14:creationId xmlns:p14="http://schemas.microsoft.com/office/powerpoint/2010/main" val="2330244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365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39DBC-4A9D-48C8-94AF-3A46F89831EA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288175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19922"/>
            <a:ext cx="8117386" cy="180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b="1" i="1" dirty="0"/>
              <a:t>Core concepts:</a:t>
            </a:r>
            <a:r>
              <a:rPr lang="en-CA" i="1" dirty="0"/>
              <a:t> 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br>
              <a:rPr lang="en-CA" i="1" dirty="0"/>
            </a:br>
            <a:r>
              <a:rPr lang="en-CA" i="1" dirty="0"/>
              <a:t>1. Resting state brain activity reflects </a:t>
            </a:r>
            <a:r>
              <a:rPr lang="en-CA" b="1" i="1" dirty="0"/>
              <a:t>noisy perturbations</a:t>
            </a:r>
            <a:r>
              <a:rPr lang="en-CA" i="1" dirty="0"/>
              <a:t> to stable/</a:t>
            </a:r>
            <a:r>
              <a:rPr lang="en-CA" i="1" dirty="0" err="1"/>
              <a:t>multistable</a:t>
            </a:r>
            <a:r>
              <a:rPr lang="en-CA" i="1" dirty="0"/>
              <a:t> </a:t>
            </a:r>
            <a:r>
              <a:rPr lang="en-CA" b="1" i="1" dirty="0"/>
              <a:t>fixed point</a:t>
            </a:r>
            <a:r>
              <a:rPr lang="en-CA" i="1" dirty="0"/>
              <a:t> brain dynamics, in a </a:t>
            </a:r>
            <a:r>
              <a:rPr lang="en-CA" b="1" i="1" dirty="0"/>
              <a:t>critical regime</a:t>
            </a:r>
            <a:r>
              <a:rPr lang="en-CA" i="1" dirty="0"/>
              <a:t>, close to a bifurcation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r>
              <a:rPr lang="en-CA" i="1" dirty="0"/>
              <a:t>2. </a:t>
            </a:r>
            <a:r>
              <a:rPr lang="en-CA" b="1" i="1" dirty="0"/>
              <a:t>Random</a:t>
            </a:r>
            <a:r>
              <a:rPr lang="en-CA" i="1" dirty="0"/>
              <a:t> physiological fluctuations are filtered</a:t>
            </a:r>
            <a:r>
              <a:rPr lang="en-CA" b="1" i="1" dirty="0"/>
              <a:t> through</a:t>
            </a:r>
            <a:r>
              <a:rPr lang="en-CA" i="1" dirty="0"/>
              <a:t> </a:t>
            </a:r>
            <a:r>
              <a:rPr lang="en-CA" b="1" i="1" dirty="0"/>
              <a:t>local brain dynamics</a:t>
            </a:r>
            <a:r>
              <a:rPr lang="en-CA" i="1" dirty="0"/>
              <a:t> and </a:t>
            </a:r>
            <a:r>
              <a:rPr lang="en-CA" b="1" i="1" dirty="0"/>
              <a:t>global network structure</a:t>
            </a:r>
            <a:r>
              <a:rPr lang="en-CA" i="1" dirty="0"/>
              <a:t> to generate dynamic patterns of resting state brain activity and (functional) connectivity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marL="342900" lvl="1" defTabSz="685800">
              <a:lnSpc>
                <a:spcPct val="90000"/>
              </a:lnSpc>
              <a:spcBef>
                <a:spcPts val="375"/>
              </a:spcBef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72829" y="4398158"/>
            <a:ext cx="7886700" cy="11958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100" dirty="0"/>
              <a:t>Wise man look at phase plane often</a:t>
            </a:r>
          </a:p>
          <a:p>
            <a:pPr>
              <a:buFontTx/>
              <a:buChar char="-"/>
            </a:pPr>
            <a:r>
              <a:rPr lang="en-GB" sz="2100" dirty="0" err="1"/>
              <a:t>Github</a:t>
            </a:r>
            <a:r>
              <a:rPr lang="en-GB" sz="2100" dirty="0"/>
              <a:t> is your friend</a:t>
            </a:r>
          </a:p>
          <a:p>
            <a:pPr>
              <a:buFontTx/>
              <a:buChar char="-"/>
            </a:pPr>
            <a:endParaRPr lang="en-GB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440" y="3876455"/>
            <a:ext cx="4479260" cy="1903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CAF07-56E8-469F-9E00-AB702D22593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 err="1"/>
              <a:t>rsfMRI</a:t>
            </a:r>
            <a:r>
              <a:rPr lang="en-US" sz="1400" b="1" dirty="0"/>
              <a:t> modelling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C82EBC-BF3E-4E73-83F8-73B1A7BC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365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39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FFFFFF"/>
            </a:gs>
          </a:gsLst>
          <a:lin ang="190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2286" y="3680637"/>
            <a:ext cx="4208000" cy="699309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Black"/>
                <a:cs typeface="Arial Black"/>
              </a:rPr>
              <a:t>THANK YOU</a:t>
            </a:r>
            <a:endParaRPr lang="en-US" sz="4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tvb_logo_grid_grey.eps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80808">
                <a:tint val="45000"/>
                <a:satMod val="400000"/>
              </a:srgb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6" y="2455333"/>
            <a:ext cx="1456269" cy="11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97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7EC0-ABF6-4892-BCAE-DBB51ED9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3394-4EF8-416B-A8F1-A23F3074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00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365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More stuff…</a:t>
            </a:r>
          </a:p>
        </p:txBody>
      </p:sp>
      <p:pic>
        <p:nvPicPr>
          <p:cNvPr id="4" name="Picture 1" descr="C:\Users\jgriffiths\Downloads\tvb_logo_transparent_square.png"/>
          <p:cNvPicPr>
            <a:picLocks noChangeAspect="1" noChangeArrowheads="1"/>
          </p:cNvPicPr>
          <p:nvPr/>
        </p:nvPicPr>
        <p:blipFill>
          <a:blip r:embed="rId3" cstate="print"/>
          <a:srcRect l="43106" t="16466" r="3481" b="39759"/>
          <a:stretch>
            <a:fillRect/>
          </a:stretch>
        </p:blipFill>
        <p:spPr bwMode="auto">
          <a:xfrm>
            <a:off x="8597446" y="875297"/>
            <a:ext cx="528507" cy="43313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39DBC-4A9D-48C8-94AF-3A46F89831EA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  <p:extLst>
      <p:ext uri="{BB962C8B-B14F-4D97-AF65-F5344CB8AC3E}">
        <p14:creationId xmlns:p14="http://schemas.microsoft.com/office/powerpoint/2010/main" val="3594881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9F5D36BE-B789-4965-9271-896B5969FDA0}"/>
              </a:ext>
            </a:extLst>
          </p:cNvPr>
          <p:cNvSpPr>
            <a:spLocks/>
          </p:cNvSpPr>
          <p:nvPr/>
        </p:nvSpPr>
        <p:spPr bwMode="auto">
          <a:xfrm>
            <a:off x="2452272" y="906800"/>
            <a:ext cx="423834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Functional Connectivity Dynamics (FCD)</a:t>
            </a:r>
            <a:endParaRPr lang="en-US" altLang="en-US" sz="1687"/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4656275-9352-4D9A-B1DC-F691E759339A}"/>
              </a:ext>
            </a:extLst>
          </p:cNvPr>
          <p:cNvSpPr>
            <a:spLocks/>
          </p:cNvSpPr>
          <p:nvPr/>
        </p:nvSpPr>
        <p:spPr bwMode="auto">
          <a:xfrm>
            <a:off x="7996535" y="6658752"/>
            <a:ext cx="115736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Hansen et al. NI 2015</a:t>
            </a: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4DB4F45C-F0BD-4C52-905E-55E7F0B41301}"/>
              </a:ext>
            </a:extLst>
          </p:cNvPr>
          <p:cNvGrpSpPr>
            <a:grpSpLocks/>
          </p:cNvGrpSpPr>
          <p:nvPr/>
        </p:nvGrpSpPr>
        <p:grpSpPr bwMode="auto">
          <a:xfrm>
            <a:off x="4163467" y="4953744"/>
            <a:ext cx="3721447" cy="1758718"/>
            <a:chOff x="0" y="0"/>
            <a:chExt cx="5292551" cy="2501374"/>
          </a:xfrm>
        </p:grpSpPr>
        <p:pic>
          <p:nvPicPr>
            <p:cNvPr id="45071" name="Picture 5" descr="pasted-image.png">
              <a:extLst>
                <a:ext uri="{FF2B5EF4-FFF2-40B4-BE49-F238E27FC236}">
                  <a16:creationId xmlns:a16="http://schemas.microsoft.com/office/drawing/2014/main" id="{D5F87DD3-4C64-4A2A-B805-3BAD3512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550" y="758386"/>
              <a:ext cx="3429001" cy="1156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5072" name="Group 6">
              <a:extLst>
                <a:ext uri="{FF2B5EF4-FFF2-40B4-BE49-F238E27FC236}">
                  <a16:creationId xmlns:a16="http://schemas.microsoft.com/office/drawing/2014/main" id="{02D00C01-31BC-4B46-8EF2-4736AA372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498600" cy="2472655"/>
              <a:chOff x="0" y="0"/>
              <a:chExt cx="1498600" cy="2472655"/>
            </a:xfrm>
          </p:grpSpPr>
          <p:pic>
            <p:nvPicPr>
              <p:cNvPr id="45083" name="Picture 7" descr="pasted-image.png">
                <a:extLst>
                  <a:ext uri="{FF2B5EF4-FFF2-40B4-BE49-F238E27FC236}">
                    <a16:creationId xmlns:a16="http://schemas.microsoft.com/office/drawing/2014/main" id="{A40C173A-6AE3-484A-8ECF-649410F49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98600" cy="2215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5084" name="Rectangle 8">
                <a:extLst>
                  <a:ext uri="{FF2B5EF4-FFF2-40B4-BE49-F238E27FC236}">
                    <a16:creationId xmlns:a16="http://schemas.microsoft.com/office/drawing/2014/main" id="{4A7378E9-B589-4CAA-ACB2-221B215AE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59" y="2002754"/>
                <a:ext cx="851158" cy="469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endParaRPr lang="en-US" altLang="en-US" sz="1687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073" name="Group 9">
              <a:extLst>
                <a:ext uri="{FF2B5EF4-FFF2-40B4-BE49-F238E27FC236}">
                  <a16:creationId xmlns:a16="http://schemas.microsoft.com/office/drawing/2014/main" id="{CE8BB42C-6A72-4080-A93A-93D78D1E13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61" y="708354"/>
              <a:ext cx="4715646" cy="1793020"/>
              <a:chOff x="120296" y="748693"/>
              <a:chExt cx="4715645" cy="1793021"/>
            </a:xfrm>
          </p:grpSpPr>
          <p:grpSp>
            <p:nvGrpSpPr>
              <p:cNvPr id="45074" name="Group 10">
                <a:extLst>
                  <a:ext uri="{FF2B5EF4-FFF2-40B4-BE49-F238E27FC236}">
                    <a16:creationId xmlns:a16="http://schemas.microsoft.com/office/drawing/2014/main" id="{4BEF5C99-3953-4D97-8D13-0B5DADE30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56928" y="1915493"/>
                <a:ext cx="1779013" cy="400289"/>
                <a:chOff x="-137072" y="674"/>
                <a:chExt cx="1779014" cy="400289"/>
              </a:xfrm>
            </p:grpSpPr>
            <p:grpSp>
              <p:nvGrpSpPr>
                <p:cNvPr id="45077" name="Group 11">
                  <a:extLst>
                    <a:ext uri="{FF2B5EF4-FFF2-40B4-BE49-F238E27FC236}">
                      <a16:creationId xmlns:a16="http://schemas.microsoft.com/office/drawing/2014/main" id="{78B3BCB0-9DC8-4C06-94EC-961EA9817A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137072" y="674"/>
                  <a:ext cx="693046" cy="400288"/>
                  <a:chOff x="2628" y="674"/>
                  <a:chExt cx="693046" cy="400288"/>
                </a:xfrm>
              </p:grpSpPr>
              <p:sp>
                <p:nvSpPr>
                  <p:cNvPr id="45081" name="Rectangle 12">
                    <a:extLst>
                      <a:ext uri="{FF2B5EF4-FFF2-40B4-BE49-F238E27FC236}">
                        <a16:creationId xmlns:a16="http://schemas.microsoft.com/office/drawing/2014/main" id="{68D1B6F8-F2A1-418A-9D91-4797C4E4F0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8" y="674"/>
                    <a:ext cx="693046" cy="3796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1266"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rPr>
                      <a:t>FC(t )</a:t>
                    </a:r>
                  </a:p>
                </p:txBody>
              </p:sp>
              <p:sp>
                <p:nvSpPr>
                  <p:cNvPr id="45082" name="Rectangle 13">
                    <a:extLst>
                      <a:ext uri="{FF2B5EF4-FFF2-40B4-BE49-F238E27FC236}">
                        <a16:creationId xmlns:a16="http://schemas.microsoft.com/office/drawing/2014/main" id="{6C958673-4763-4836-A44B-12B5B5E009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2404" y="144517"/>
                    <a:ext cx="129947" cy="2564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rPr>
                      <a:t>i</a:t>
                    </a:r>
                  </a:p>
                </p:txBody>
              </p:sp>
            </p:grpSp>
            <p:grpSp>
              <p:nvGrpSpPr>
                <p:cNvPr id="45078" name="Group 14">
                  <a:extLst>
                    <a:ext uri="{FF2B5EF4-FFF2-40B4-BE49-F238E27FC236}">
                      <a16:creationId xmlns:a16="http://schemas.microsoft.com/office/drawing/2014/main" id="{B5779DF8-4172-43CA-B34D-218CB88C3C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8896" y="675"/>
                  <a:ext cx="693046" cy="400288"/>
                  <a:chOff x="2628" y="675"/>
                  <a:chExt cx="693046" cy="400288"/>
                </a:xfrm>
              </p:grpSpPr>
              <p:sp>
                <p:nvSpPr>
                  <p:cNvPr id="45079" name="Rectangle 15">
                    <a:extLst>
                      <a:ext uri="{FF2B5EF4-FFF2-40B4-BE49-F238E27FC236}">
                        <a16:creationId xmlns:a16="http://schemas.microsoft.com/office/drawing/2014/main" id="{BBD09F3B-A5EF-4023-9211-EB306FDD3B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8" y="675"/>
                    <a:ext cx="693046" cy="379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1266"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rPr>
                      <a:t>FC(t )</a:t>
                    </a:r>
                  </a:p>
                </p:txBody>
              </p:sp>
              <p:sp>
                <p:nvSpPr>
                  <p:cNvPr id="45080" name="Rectangle 16">
                    <a:extLst>
                      <a:ext uri="{FF2B5EF4-FFF2-40B4-BE49-F238E27FC236}">
                        <a16:creationId xmlns:a16="http://schemas.microsoft.com/office/drawing/2014/main" id="{8A241586-EAEA-4C05-B2C5-973511C5D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0627" y="144517"/>
                    <a:ext cx="129947" cy="256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rPr>
                      <a:t>j</a:t>
                    </a:r>
                  </a:p>
                </p:txBody>
              </p:sp>
            </p:grpSp>
          </p:grpSp>
          <p:pic>
            <p:nvPicPr>
              <p:cNvPr id="45075" name="Picture 17">
                <a:extLst>
                  <a:ext uri="{FF2B5EF4-FFF2-40B4-BE49-F238E27FC236}">
                    <a16:creationId xmlns:a16="http://schemas.microsoft.com/office/drawing/2014/main" id="{941526B5-9362-477E-BE9E-D9C16CB2C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970" y="748693"/>
                <a:ext cx="1136650" cy="3638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5076" name="Rectangle 18">
                <a:extLst>
                  <a:ext uri="{FF2B5EF4-FFF2-40B4-BE49-F238E27FC236}">
                    <a16:creationId xmlns:a16="http://schemas.microsoft.com/office/drawing/2014/main" id="{142EE485-3EFE-4CA0-81A6-CFF4D6049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96" y="2069864"/>
                <a:ext cx="1039568" cy="471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1687" b="1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  <a:sym typeface="Helvetica" panose="020B0604020202020204" pitchFamily="34" charset="0"/>
                  </a:rPr>
                  <a:t>FCD(t)</a:t>
                </a:r>
              </a:p>
            </p:txBody>
          </p:sp>
        </p:grpSp>
      </p:grpSp>
      <p:grpSp>
        <p:nvGrpSpPr>
          <p:cNvPr id="45062" name="Group 19">
            <a:extLst>
              <a:ext uri="{FF2B5EF4-FFF2-40B4-BE49-F238E27FC236}">
                <a16:creationId xmlns:a16="http://schemas.microsoft.com/office/drawing/2014/main" id="{93BD463C-1559-4E5E-A594-9CDC3AD501B0}"/>
              </a:ext>
            </a:extLst>
          </p:cNvPr>
          <p:cNvGrpSpPr>
            <a:grpSpLocks/>
          </p:cNvGrpSpPr>
          <p:nvPr/>
        </p:nvGrpSpPr>
        <p:grpSpPr bwMode="auto">
          <a:xfrm>
            <a:off x="1453307" y="1670969"/>
            <a:ext cx="7466335" cy="2849686"/>
            <a:chOff x="0" y="0"/>
            <a:chExt cx="10619388" cy="4053898"/>
          </a:xfrm>
        </p:grpSpPr>
        <p:grpSp>
          <p:nvGrpSpPr>
            <p:cNvPr id="45063" name="Group 20">
              <a:extLst>
                <a:ext uri="{FF2B5EF4-FFF2-40B4-BE49-F238E27FC236}">
                  <a16:creationId xmlns:a16="http://schemas.microsoft.com/office/drawing/2014/main" id="{1B455C65-9FF8-446F-904D-655394344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869022" cy="4053898"/>
              <a:chOff x="0" y="0"/>
              <a:chExt cx="8869022" cy="4053898"/>
            </a:xfrm>
          </p:grpSpPr>
          <p:sp>
            <p:nvSpPr>
              <p:cNvPr id="45065" name="Rectangle 21">
                <a:extLst>
                  <a:ext uri="{FF2B5EF4-FFF2-40B4-BE49-F238E27FC236}">
                    <a16:creationId xmlns:a16="http://schemas.microsoft.com/office/drawing/2014/main" id="{E70DD59D-943B-43DC-8BDE-5C2D24B90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177" y="2564768"/>
                <a:ext cx="301147" cy="263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703"/>
                  <a:t>1.0</a:t>
                </a:r>
              </a:p>
            </p:txBody>
          </p:sp>
          <p:sp>
            <p:nvSpPr>
              <p:cNvPr id="45066" name="Rectangle 22">
                <a:extLst>
                  <a:ext uri="{FF2B5EF4-FFF2-40B4-BE49-F238E27FC236}">
                    <a16:creationId xmlns:a16="http://schemas.microsoft.com/office/drawing/2014/main" id="{13D7558B-F7AD-4EA0-A2AC-14B047A1D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280" y="3620069"/>
                <a:ext cx="335742" cy="263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703"/>
                  <a:t>-0.5</a:t>
                </a:r>
              </a:p>
            </p:txBody>
          </p:sp>
          <p:sp>
            <p:nvSpPr>
              <p:cNvPr id="45067" name="Rectangle 23">
                <a:extLst>
                  <a:ext uri="{FF2B5EF4-FFF2-40B4-BE49-F238E27FC236}">
                    <a16:creationId xmlns:a16="http://schemas.microsoft.com/office/drawing/2014/main" id="{28360C9C-66E6-4400-B643-EC7FED965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177" y="2920918"/>
                <a:ext cx="301147" cy="263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703"/>
                  <a:t>0.5</a:t>
                </a:r>
              </a:p>
            </p:txBody>
          </p:sp>
          <p:sp>
            <p:nvSpPr>
              <p:cNvPr id="45068" name="Rectangle 24">
                <a:extLst>
                  <a:ext uri="{FF2B5EF4-FFF2-40B4-BE49-F238E27FC236}">
                    <a16:creationId xmlns:a16="http://schemas.microsoft.com/office/drawing/2014/main" id="{B5AD821A-6E81-4E92-9288-C4DA98E0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177" y="3277068"/>
                <a:ext cx="301147" cy="263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703"/>
                  <a:t>0.0</a:t>
                </a:r>
              </a:p>
            </p:txBody>
          </p:sp>
          <p:pic>
            <p:nvPicPr>
              <p:cNvPr id="45069" name="Picture 25" descr="pasted-image.png">
                <a:extLst>
                  <a:ext uri="{FF2B5EF4-FFF2-40B4-BE49-F238E27FC236}">
                    <a16:creationId xmlns:a16="http://schemas.microsoft.com/office/drawing/2014/main" id="{0E5FF587-7CAE-463E-9D7F-75E938D46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284823" cy="40538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5070" name="Picture 26" descr="pasted-image.png">
                <a:extLst>
                  <a:ext uri="{FF2B5EF4-FFF2-40B4-BE49-F238E27FC236}">
                    <a16:creationId xmlns:a16="http://schemas.microsoft.com/office/drawing/2014/main" id="{ED032FD6-0886-44BA-B342-D450B2349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614" y="2649246"/>
                <a:ext cx="249860" cy="1149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5064" name="Rectangle 27">
              <a:extLst>
                <a:ext uri="{FF2B5EF4-FFF2-40B4-BE49-F238E27FC236}">
                  <a16:creationId xmlns:a16="http://schemas.microsoft.com/office/drawing/2014/main" id="{92187C99-2879-4029-8B13-7AA06790A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7972" y="189178"/>
              <a:ext cx="2071416" cy="1003581"/>
            </a:xfrm>
            <a:prstGeom prst="rect">
              <a:avLst/>
            </a:prstGeom>
            <a:solidFill>
              <a:srgbClr val="609B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687">
                  <a:solidFill>
                    <a:srgbClr val="FFFFFF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empirical </a:t>
              </a:r>
            </a:p>
            <a:p>
              <a:pPr algn="ctr" eaLnBrk="1"/>
              <a:r>
                <a:rPr lang="en-US" altLang="en-US" sz="1687">
                  <a:solidFill>
                    <a:srgbClr val="FFFFFF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BOLD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48E05F-AA21-4607-A5AE-CDCE3E1A31A7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59586" y="2034418"/>
            <a:ext cx="8537767" cy="396633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Resting state: What &amp; Why?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Dynamics, noise, criticality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Fast dynamics  (EEG/MEG/LFP)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GB" sz="2100" dirty="0"/>
              <a:t>Slow (</a:t>
            </a:r>
            <a:r>
              <a:rPr lang="en-GB" sz="2100" dirty="0" err="1"/>
              <a:t>fMRI</a:t>
            </a:r>
            <a:r>
              <a:rPr lang="en-GB" sz="2100" dirty="0"/>
              <a:t>) dynamics and functional connectivity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endParaRPr lang="en-GB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0060" y="4076367"/>
            <a:ext cx="8117386" cy="180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b="1" i="1" dirty="0"/>
              <a:t>Core concepts:</a:t>
            </a:r>
            <a:r>
              <a:rPr lang="en-CA" i="1" dirty="0"/>
              <a:t> 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br>
              <a:rPr lang="en-CA" i="1" dirty="0"/>
            </a:br>
            <a:r>
              <a:rPr lang="en-CA" i="1" dirty="0"/>
              <a:t>1. Resting state brain activity reflects </a:t>
            </a:r>
            <a:r>
              <a:rPr lang="en-CA" b="1" i="1" dirty="0"/>
              <a:t>noisy perturbations</a:t>
            </a:r>
            <a:r>
              <a:rPr lang="en-CA" i="1" dirty="0"/>
              <a:t> to stable/</a:t>
            </a:r>
            <a:r>
              <a:rPr lang="en-CA" i="1" dirty="0" err="1"/>
              <a:t>multistable</a:t>
            </a:r>
            <a:r>
              <a:rPr lang="en-CA" i="1" dirty="0"/>
              <a:t> </a:t>
            </a:r>
            <a:r>
              <a:rPr lang="en-CA" b="1" i="1" dirty="0"/>
              <a:t>fixed point</a:t>
            </a:r>
            <a:r>
              <a:rPr lang="en-CA" i="1" dirty="0"/>
              <a:t> brain dynamics, in a </a:t>
            </a:r>
            <a:r>
              <a:rPr lang="en-CA" b="1" i="1" dirty="0"/>
              <a:t>critical regime</a:t>
            </a:r>
            <a:r>
              <a:rPr lang="en-CA" i="1" dirty="0"/>
              <a:t>, close to a bifurcation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r>
              <a:rPr lang="en-CA" i="1" dirty="0"/>
              <a:t>2. </a:t>
            </a:r>
            <a:r>
              <a:rPr lang="en-CA" b="1" i="1" dirty="0"/>
              <a:t>Random</a:t>
            </a:r>
            <a:r>
              <a:rPr lang="en-CA" i="1" dirty="0"/>
              <a:t> physiological fluctuations are </a:t>
            </a:r>
            <a:r>
              <a:rPr lang="en-CA" b="1" i="1" dirty="0"/>
              <a:t>filtered </a:t>
            </a:r>
            <a:r>
              <a:rPr lang="en-CA" i="1" dirty="0"/>
              <a:t>through </a:t>
            </a:r>
            <a:r>
              <a:rPr lang="en-CA" b="1" i="1" dirty="0"/>
              <a:t>local brain dynamics</a:t>
            </a:r>
            <a:r>
              <a:rPr lang="en-CA" i="1" dirty="0"/>
              <a:t> and </a:t>
            </a:r>
            <a:r>
              <a:rPr lang="en-CA" b="1" i="1" dirty="0"/>
              <a:t>global network structure</a:t>
            </a:r>
            <a:r>
              <a:rPr lang="en-CA" i="1" dirty="0"/>
              <a:t> to generate dynamic patterns of resting state brain activity and (functional) connectivity</a:t>
            </a:r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lvl="1">
              <a:lnSpc>
                <a:spcPct val="90000"/>
              </a:lnSpc>
              <a:spcBef>
                <a:spcPts val="375"/>
              </a:spcBef>
            </a:pPr>
            <a:endParaRPr lang="en-CA" i="1" dirty="0"/>
          </a:p>
          <a:p>
            <a:pPr marL="342900" lvl="1" defTabSz="685800">
              <a:lnSpc>
                <a:spcPct val="90000"/>
              </a:lnSpc>
              <a:spcBef>
                <a:spcPts val="375"/>
              </a:spcBef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D0B92-87A5-42E9-BBD5-1DD928FC2BF8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8AAF9F-FDF7-4AF4-BB9F-4DAA94ED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6" y="532878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89009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6665F890-3114-4345-852F-A275704AA996}"/>
              </a:ext>
            </a:extLst>
          </p:cNvPr>
          <p:cNvSpPr>
            <a:spLocks/>
          </p:cNvSpPr>
          <p:nvPr/>
        </p:nvSpPr>
        <p:spPr bwMode="auto">
          <a:xfrm>
            <a:off x="2452272" y="906800"/>
            <a:ext cx="423834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Functional Connectivity Dynamics (FCD)</a:t>
            </a:r>
            <a:endParaRPr lang="en-US" altLang="en-US" sz="1687"/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51C05DF-9773-4310-BB02-C6E5A2F3B3D7}"/>
              </a:ext>
            </a:extLst>
          </p:cNvPr>
          <p:cNvSpPr>
            <a:spLocks/>
          </p:cNvSpPr>
          <p:nvPr/>
        </p:nvSpPr>
        <p:spPr bwMode="auto">
          <a:xfrm>
            <a:off x="7996535" y="6658752"/>
            <a:ext cx="115736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Hansen et al. NI 2015</a:t>
            </a:r>
          </a:p>
        </p:txBody>
      </p:sp>
      <p:pic>
        <p:nvPicPr>
          <p:cNvPr id="35844" name="Picture 4" descr="pasted-image.tiff">
            <a:extLst>
              <a:ext uri="{FF2B5EF4-FFF2-40B4-BE49-F238E27FC236}">
                <a16:creationId xmlns:a16="http://schemas.microsoft.com/office/drawing/2014/main" id="{A23CF398-CE1B-4D25-BAB6-14B95B69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57" y="3500438"/>
            <a:ext cx="2169914" cy="177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7110" name="Group 5">
            <a:extLst>
              <a:ext uri="{FF2B5EF4-FFF2-40B4-BE49-F238E27FC236}">
                <a16:creationId xmlns:a16="http://schemas.microsoft.com/office/drawing/2014/main" id="{BEBE2064-FEE1-4E5E-BA05-4C846B012129}"/>
              </a:ext>
            </a:extLst>
          </p:cNvPr>
          <p:cNvGrpSpPr>
            <a:grpSpLocks/>
          </p:cNvGrpSpPr>
          <p:nvPr/>
        </p:nvGrpSpPr>
        <p:grpSpPr bwMode="auto">
          <a:xfrm>
            <a:off x="1213321" y="1349499"/>
            <a:ext cx="3189389" cy="5504036"/>
            <a:chOff x="-1" y="0"/>
            <a:chExt cx="4536227" cy="7828705"/>
          </a:xfrm>
        </p:grpSpPr>
        <p:grpSp>
          <p:nvGrpSpPr>
            <p:cNvPr id="47117" name="Group 6">
              <a:extLst>
                <a:ext uri="{FF2B5EF4-FFF2-40B4-BE49-F238E27FC236}">
                  <a16:creationId xmlns:a16="http://schemas.microsoft.com/office/drawing/2014/main" id="{1566EF0C-DA3A-4B4F-897F-0F4BA86D2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0"/>
              <a:ext cx="4536227" cy="7828705"/>
              <a:chOff x="-1" y="0"/>
              <a:chExt cx="4536227" cy="7828705"/>
            </a:xfrm>
          </p:grpSpPr>
          <p:sp>
            <p:nvSpPr>
              <p:cNvPr id="47119" name="Rectangle 7">
                <a:extLst>
                  <a:ext uri="{FF2B5EF4-FFF2-40B4-BE49-F238E27FC236}">
                    <a16:creationId xmlns:a16="http://schemas.microsoft.com/office/drawing/2014/main" id="{77FD8848-3BB6-4E4E-8FFB-2361DA273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840" y="7526862"/>
                <a:ext cx="2318743" cy="3018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984"/>
                  <a:t>coupling strength (c)</a:t>
                </a:r>
              </a:p>
            </p:txBody>
          </p:sp>
          <p:grpSp>
            <p:nvGrpSpPr>
              <p:cNvPr id="47120" name="Group 8">
                <a:extLst>
                  <a:ext uri="{FF2B5EF4-FFF2-40B4-BE49-F238E27FC236}">
                    <a16:creationId xmlns:a16="http://schemas.microsoft.com/office/drawing/2014/main" id="{60445D36-C52F-49B3-9515-3420AA50F7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" y="0"/>
                <a:ext cx="4536227" cy="7682761"/>
                <a:chOff x="-1" y="0"/>
                <a:chExt cx="4536227" cy="7682761"/>
              </a:xfrm>
            </p:grpSpPr>
            <p:pic>
              <p:nvPicPr>
                <p:cNvPr id="47121" name="Picture 9" descr="pasted-image.png">
                  <a:extLst>
                    <a:ext uri="{FF2B5EF4-FFF2-40B4-BE49-F238E27FC236}">
                      <a16:creationId xmlns:a16="http://schemas.microsoft.com/office/drawing/2014/main" id="{E43C39ED-9744-4764-AACD-80445ABBE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9711" y="3808290"/>
                  <a:ext cx="3657601" cy="36634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122" name="Picture 10" descr="pasted-image.png">
                  <a:extLst>
                    <a:ext uri="{FF2B5EF4-FFF2-40B4-BE49-F238E27FC236}">
                      <a16:creationId xmlns:a16="http://schemas.microsoft.com/office/drawing/2014/main" id="{C20D7D5A-EE81-4E4F-89B8-042691DF2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9711" y="0"/>
                  <a:ext cx="3657601" cy="36506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23" name="Rectangle 11">
                  <a:extLst>
                    <a:ext uri="{FF2B5EF4-FFF2-40B4-BE49-F238E27FC236}">
                      <a16:creationId xmlns:a16="http://schemas.microsoft.com/office/drawing/2014/main" id="{887AD368-EDF8-49E9-A83D-35B3F1CF3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1008451" y="1633144"/>
                  <a:ext cx="2318744" cy="3018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984"/>
                    <a:t>Max H (spikes.s  )</a:t>
                  </a:r>
                </a:p>
              </p:txBody>
            </p:sp>
            <p:sp>
              <p:nvSpPr>
                <p:cNvPr id="47124" name="Rectangle 12">
                  <a:extLst>
                    <a:ext uri="{FF2B5EF4-FFF2-40B4-BE49-F238E27FC236}">
                      <a16:creationId xmlns:a16="http://schemas.microsoft.com/office/drawing/2014/main" id="{A6ACBC0C-8CD2-4D26-A4D4-2CA5C43CB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42691" y="5612256"/>
                  <a:ext cx="2318744" cy="3018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984"/>
                    <a:t>Corr [FCemp, FCsim]</a:t>
                  </a:r>
                </a:p>
              </p:txBody>
            </p:sp>
            <p:sp>
              <p:nvSpPr>
                <p:cNvPr id="47125" name="Rectangle 13">
                  <a:extLst>
                    <a:ext uri="{FF2B5EF4-FFF2-40B4-BE49-F238E27FC236}">
                      <a16:creationId xmlns:a16="http://schemas.microsoft.com/office/drawing/2014/main" id="{F61565B9-1BA1-4669-9B9E-220B994769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745" y="2986008"/>
                  <a:ext cx="243955" cy="256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703"/>
                    <a:t>10</a:t>
                  </a:r>
                </a:p>
              </p:txBody>
            </p:sp>
            <p:sp>
              <p:nvSpPr>
                <p:cNvPr id="47126" name="Rectangle 14">
                  <a:extLst>
                    <a:ext uri="{FF2B5EF4-FFF2-40B4-BE49-F238E27FC236}">
                      <a16:creationId xmlns:a16="http://schemas.microsoft.com/office/drawing/2014/main" id="{39723A36-BBC0-4C2C-86CB-228D169CE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745" y="933654"/>
                  <a:ext cx="243955" cy="256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5719" tIns="35719" rIns="35719" bIns="35719" anchor="ctr">
                  <a:spAutoFit/>
                </a:bodyPr>
                <a:lstStyle>
                  <a:lvl1pPr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742950" indent="-28575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11430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6002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2057400" indent="-22860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marL="25146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marL="29718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marL="34290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marL="3886200" indent="-228600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/>
                  <a:r>
                    <a:rPr lang="en-US" altLang="en-US" sz="703"/>
                    <a:t>50</a:t>
                  </a:r>
                </a:p>
              </p:txBody>
            </p:sp>
            <p:grpSp>
              <p:nvGrpSpPr>
                <p:cNvPr id="47127" name="Group 15">
                  <a:extLst>
                    <a:ext uri="{FF2B5EF4-FFF2-40B4-BE49-F238E27FC236}">
                      <a16:creationId xmlns:a16="http://schemas.microsoft.com/office/drawing/2014/main" id="{2270FF18-E499-47D0-A531-26D45E2644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7240" y="4295782"/>
                  <a:ext cx="4048986" cy="3386979"/>
                  <a:chOff x="5168" y="-1231"/>
                  <a:chExt cx="4048985" cy="3386979"/>
                </a:xfrm>
              </p:grpSpPr>
              <p:sp>
                <p:nvSpPr>
                  <p:cNvPr id="47128" name="Rectangle 16">
                    <a:extLst>
                      <a:ext uri="{FF2B5EF4-FFF2-40B4-BE49-F238E27FC236}">
                        <a16:creationId xmlns:a16="http://schemas.microsoft.com/office/drawing/2014/main" id="{49C74F51-3927-4F33-98B5-1D52D64482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729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</a:t>
                    </a:r>
                  </a:p>
                </p:txBody>
              </p:sp>
              <p:sp>
                <p:nvSpPr>
                  <p:cNvPr id="47129" name="Rectangle 17">
                    <a:extLst>
                      <a:ext uri="{FF2B5EF4-FFF2-40B4-BE49-F238E27FC236}">
                        <a16:creationId xmlns:a16="http://schemas.microsoft.com/office/drawing/2014/main" id="{09FF8F98-9C9D-4440-B343-8AF8A03457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2113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1</a:t>
                    </a:r>
                  </a:p>
                </p:txBody>
              </p:sp>
              <p:sp>
                <p:nvSpPr>
                  <p:cNvPr id="47130" name="Rectangle 18">
                    <a:extLst>
                      <a:ext uri="{FF2B5EF4-FFF2-40B4-BE49-F238E27FC236}">
                        <a16:creationId xmlns:a16="http://schemas.microsoft.com/office/drawing/2014/main" id="{BBE877A5-44DE-42EB-B841-1F605DFC1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6494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2</a:t>
                    </a:r>
                  </a:p>
                </p:txBody>
              </p:sp>
              <p:sp>
                <p:nvSpPr>
                  <p:cNvPr id="47131" name="Rectangle 19">
                    <a:extLst>
                      <a:ext uri="{FF2B5EF4-FFF2-40B4-BE49-F238E27FC236}">
                        <a16:creationId xmlns:a16="http://schemas.microsoft.com/office/drawing/2014/main" id="{E42E3962-C012-440A-8C43-0EC9F0F688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80877" y="3129287"/>
                    <a:ext cx="173276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3</a:t>
                    </a:r>
                  </a:p>
                </p:txBody>
              </p:sp>
              <p:sp>
                <p:nvSpPr>
                  <p:cNvPr id="47132" name="Rectangle 20">
                    <a:extLst>
                      <a:ext uri="{FF2B5EF4-FFF2-40B4-BE49-F238E27FC236}">
                        <a16:creationId xmlns:a16="http://schemas.microsoft.com/office/drawing/2014/main" id="{412C520C-DEAF-42C8-A8AD-74A712FD4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68" y="2981878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0.00</a:t>
                    </a:r>
                  </a:p>
                </p:txBody>
              </p:sp>
              <p:sp>
                <p:nvSpPr>
                  <p:cNvPr id="47133" name="Rectangle 21">
                    <a:extLst>
                      <a:ext uri="{FF2B5EF4-FFF2-40B4-BE49-F238E27FC236}">
                        <a16:creationId xmlns:a16="http://schemas.microsoft.com/office/drawing/2014/main" id="{D4BFA4DF-7BBD-4A3D-AA57-A99AFC604F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66" y="-1231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0.25</a:t>
                    </a:r>
                  </a:p>
                </p:txBody>
              </p:sp>
              <p:sp>
                <p:nvSpPr>
                  <p:cNvPr id="47134" name="Rectangle 22">
                    <a:extLst>
                      <a:ext uri="{FF2B5EF4-FFF2-40B4-BE49-F238E27FC236}">
                        <a16:creationId xmlns:a16="http://schemas.microsoft.com/office/drawing/2014/main" id="{F77820C9-40B4-44EA-A3F7-41B651D4F2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68" y="2396307"/>
                    <a:ext cx="351110" cy="2564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35719" tIns="35719" rIns="35719" bIns="35719" anchor="ctr">
                    <a:spAutoFit/>
                  </a:bodyPr>
                  <a:lstStyle>
                    <a:lvl1pPr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1pPr>
                    <a:lvl2pPr marL="742950" indent="-28575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2pPr>
                    <a:lvl3pPr marL="11430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3pPr>
                    <a:lvl4pPr marL="16002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4pPr>
                    <a:lvl5pPr marL="2057400" indent="-228600"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5pPr>
                    <a:lvl6pPr marL="25146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6pPr>
                    <a:lvl7pPr marL="29718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7pPr>
                    <a:lvl8pPr marL="34290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8pPr>
                    <a:lvl9pPr marL="3886200" indent="-228600" defTabSz="584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rgbClr val="00000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defRPr>
                    </a:lvl9pPr>
                  </a:lstStyle>
                  <a:p>
                    <a:pPr algn="ctr" eaLnBrk="1"/>
                    <a:r>
                      <a:rPr lang="en-US" altLang="en-US" sz="703"/>
                      <a:t>0.05</a:t>
                    </a:r>
                  </a:p>
                </p:txBody>
              </p:sp>
            </p:grpSp>
          </p:grpSp>
        </p:grpSp>
        <p:sp>
          <p:nvSpPr>
            <p:cNvPr id="47118" name="Line 23">
              <a:extLst>
                <a:ext uri="{FF2B5EF4-FFF2-40B4-BE49-F238E27FC236}">
                  <a16:creationId xmlns:a16="http://schemas.microsoft.com/office/drawing/2014/main" id="{8E855D56-6142-481C-9F21-B11F679408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6999" y="105376"/>
              <a:ext cx="1" cy="73090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grpSp>
        <p:nvGrpSpPr>
          <p:cNvPr id="35864" name="Group 24">
            <a:extLst>
              <a:ext uri="{FF2B5EF4-FFF2-40B4-BE49-F238E27FC236}">
                <a16:creationId xmlns:a16="http://schemas.microsoft.com/office/drawing/2014/main" id="{036BA8E6-1D67-4D61-BA6E-C1E11C781470}"/>
              </a:ext>
            </a:extLst>
          </p:cNvPr>
          <p:cNvGrpSpPr>
            <a:grpSpLocks/>
          </p:cNvGrpSpPr>
          <p:nvPr/>
        </p:nvGrpSpPr>
        <p:grpSpPr bwMode="auto">
          <a:xfrm>
            <a:off x="3513832" y="2814718"/>
            <a:ext cx="4424330" cy="1588735"/>
            <a:chOff x="-38100" y="1086641"/>
            <a:chExt cx="6291457" cy="2260215"/>
          </a:xfrm>
        </p:grpSpPr>
        <p:pic>
          <p:nvPicPr>
            <p:cNvPr id="47112" name="Picture 25">
              <a:extLst>
                <a:ext uri="{FF2B5EF4-FFF2-40B4-BE49-F238E27FC236}">
                  <a16:creationId xmlns:a16="http://schemas.microsoft.com/office/drawing/2014/main" id="{A3D3FDFF-A0FE-4750-B51B-09D2E8D51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074920">
              <a:off x="316825" y="2373309"/>
              <a:ext cx="1406890" cy="352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7113" name="Rectangle 26">
              <a:extLst>
                <a:ext uri="{FF2B5EF4-FFF2-40B4-BE49-F238E27FC236}">
                  <a16:creationId xmlns:a16="http://schemas.microsoft.com/office/drawing/2014/main" id="{05C541F3-1D75-4243-86D0-592A7D40B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730" y="1086641"/>
              <a:ext cx="4009627" cy="41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406">
                  <a:solidFill>
                    <a:srgbClr val="DC5A29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best fit parameter for FCD too?</a:t>
              </a:r>
            </a:p>
          </p:txBody>
        </p:sp>
        <p:grpSp>
          <p:nvGrpSpPr>
            <p:cNvPr id="47114" name="Group 27">
              <a:extLst>
                <a:ext uri="{FF2B5EF4-FFF2-40B4-BE49-F238E27FC236}">
                  <a16:creationId xmlns:a16="http://schemas.microsoft.com/office/drawing/2014/main" id="{3E467FBE-CE26-4AA9-A17F-4B194EF3E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100" y="3137090"/>
              <a:ext cx="209766" cy="209766"/>
              <a:chOff x="0" y="0"/>
              <a:chExt cx="209766" cy="209766"/>
            </a:xfrm>
          </p:grpSpPr>
          <p:sp>
            <p:nvSpPr>
              <p:cNvPr id="47115" name="Oval 28">
                <a:extLst>
                  <a:ext uri="{FF2B5EF4-FFF2-40B4-BE49-F238E27FC236}">
                    <a16:creationId xmlns:a16="http://schemas.microsoft.com/office/drawing/2014/main" id="{3FB5F295-8FDF-418F-B439-ADEF997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" y="38100"/>
                <a:ext cx="133566" cy="133566"/>
              </a:xfrm>
              <a:prstGeom prst="ellipse">
                <a:avLst/>
              </a:prstGeom>
              <a:solidFill>
                <a:srgbClr val="DC5A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endParaRPr lang="en-US" altLang="en-US" sz="1687">
                  <a:solidFill>
                    <a:srgbClr val="FFFFFF"/>
                  </a:solidFill>
                </a:endParaRPr>
              </a:p>
            </p:txBody>
          </p:sp>
          <p:pic>
            <p:nvPicPr>
              <p:cNvPr id="47116" name="Picture 29">
                <a:extLst>
                  <a:ext uri="{FF2B5EF4-FFF2-40B4-BE49-F238E27FC236}">
                    <a16:creationId xmlns:a16="http://schemas.microsoft.com/office/drawing/2014/main" id="{9DB1002B-02B2-48C4-B41C-B51BBA61B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09766" cy="209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03916F-31E8-4789-9201-EF08B621E66E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pasted-image.png">
            <a:extLst>
              <a:ext uri="{FF2B5EF4-FFF2-40B4-BE49-F238E27FC236}">
                <a16:creationId xmlns:a16="http://schemas.microsoft.com/office/drawing/2014/main" id="{82B18BC9-EB5B-426F-B620-F8766FC5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28" y="271240"/>
            <a:ext cx="5206008" cy="520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2" descr="pasted-image.png">
            <a:extLst>
              <a:ext uri="{FF2B5EF4-FFF2-40B4-BE49-F238E27FC236}">
                <a16:creationId xmlns:a16="http://schemas.microsoft.com/office/drawing/2014/main" id="{6B8FCE2E-ADED-4456-BDEF-984D3D343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753" y="271240"/>
            <a:ext cx="5204892" cy="520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7" name="Rectangle 4">
            <a:extLst>
              <a:ext uri="{FF2B5EF4-FFF2-40B4-BE49-F238E27FC236}">
                <a16:creationId xmlns:a16="http://schemas.microsoft.com/office/drawing/2014/main" id="{0D0F0D89-1E5C-4165-A3D5-A3DFF82EDC00}"/>
              </a:ext>
            </a:extLst>
          </p:cNvPr>
          <p:cNvSpPr>
            <a:spLocks/>
          </p:cNvSpPr>
          <p:nvPr/>
        </p:nvSpPr>
        <p:spPr bwMode="auto">
          <a:xfrm>
            <a:off x="2452272" y="906800"/>
            <a:ext cx="423834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Functional Connectivity Dynamics (FCD)</a:t>
            </a:r>
            <a:endParaRPr lang="en-US" altLang="en-US" sz="1687"/>
          </a:p>
        </p:txBody>
      </p:sp>
      <p:pic>
        <p:nvPicPr>
          <p:cNvPr id="49158" name="Picture 5" descr="pasted-image.tiff">
            <a:extLst>
              <a:ext uri="{FF2B5EF4-FFF2-40B4-BE49-F238E27FC236}">
                <a16:creationId xmlns:a16="http://schemas.microsoft.com/office/drawing/2014/main" id="{9C2813FB-FC22-48DD-85B3-BC31CA81A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043" y="5086574"/>
            <a:ext cx="2169914" cy="177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7894" name="Group 6">
            <a:extLst>
              <a:ext uri="{FF2B5EF4-FFF2-40B4-BE49-F238E27FC236}">
                <a16:creationId xmlns:a16="http://schemas.microsoft.com/office/drawing/2014/main" id="{747B73AD-85D2-488F-97A2-186E3EA2B8B6}"/>
              </a:ext>
            </a:extLst>
          </p:cNvPr>
          <p:cNvGrpSpPr>
            <a:grpSpLocks/>
          </p:cNvGrpSpPr>
          <p:nvPr/>
        </p:nvGrpSpPr>
        <p:grpSpPr bwMode="auto">
          <a:xfrm>
            <a:off x="2053828" y="4502795"/>
            <a:ext cx="5143500" cy="2393156"/>
            <a:chOff x="0" y="0"/>
            <a:chExt cx="7315200" cy="3403600"/>
          </a:xfrm>
        </p:grpSpPr>
        <p:sp>
          <p:nvSpPr>
            <p:cNvPr id="49182" name="Rectangle 7">
              <a:extLst>
                <a:ext uri="{FF2B5EF4-FFF2-40B4-BE49-F238E27FC236}">
                  <a16:creationId xmlns:a16="http://schemas.microsoft.com/office/drawing/2014/main" id="{A376BCA9-85EE-4D7B-A085-8340DC519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91" y="55403"/>
              <a:ext cx="5743418" cy="32927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endParaRPr lang="en-US" altLang="en-US" sz="1687">
                <a:solidFill>
                  <a:srgbClr val="FFFFFF"/>
                </a:solidFill>
              </a:endParaRPr>
            </a:p>
          </p:txBody>
        </p:sp>
        <p:grpSp>
          <p:nvGrpSpPr>
            <p:cNvPr id="49183" name="Group 8">
              <a:extLst>
                <a:ext uri="{FF2B5EF4-FFF2-40B4-BE49-F238E27FC236}">
                  <a16:creationId xmlns:a16="http://schemas.microsoft.com/office/drawing/2014/main" id="{46C6ECC9-F865-41BC-B492-D81662A66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15200" cy="3403600"/>
              <a:chOff x="0" y="0"/>
              <a:chExt cx="7315200" cy="3403600"/>
            </a:xfrm>
          </p:grpSpPr>
          <p:pic>
            <p:nvPicPr>
              <p:cNvPr id="49184" name="Picture 9" descr="pasted-image.png">
                <a:extLst>
                  <a:ext uri="{FF2B5EF4-FFF2-40B4-BE49-F238E27FC236}">
                    <a16:creationId xmlns:a16="http://schemas.microsoft.com/office/drawing/2014/main" id="{89B7907E-CBD7-4FFC-AD9C-A76158EBD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03600" cy="3403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9185" name="Picture 10" descr="pasted-image.png">
                <a:extLst>
                  <a:ext uri="{FF2B5EF4-FFF2-40B4-BE49-F238E27FC236}">
                    <a16:creationId xmlns:a16="http://schemas.microsoft.com/office/drawing/2014/main" id="{6E77821A-E0D4-41C2-8A5E-8B1EC0F45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1600" y="0"/>
                <a:ext cx="3403600" cy="3403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37899" name="Group 11">
            <a:extLst>
              <a:ext uri="{FF2B5EF4-FFF2-40B4-BE49-F238E27FC236}">
                <a16:creationId xmlns:a16="http://schemas.microsoft.com/office/drawing/2014/main" id="{28586B95-1019-42CB-B54A-475C1B62C88D}"/>
              </a:ext>
            </a:extLst>
          </p:cNvPr>
          <p:cNvGrpSpPr>
            <a:grpSpLocks/>
          </p:cNvGrpSpPr>
          <p:nvPr/>
        </p:nvGrpSpPr>
        <p:grpSpPr bwMode="auto">
          <a:xfrm>
            <a:off x="1904256" y="2600772"/>
            <a:ext cx="7452941" cy="4471541"/>
            <a:chOff x="-53882" y="-53882"/>
            <a:chExt cx="10600749" cy="6358686"/>
          </a:xfrm>
        </p:grpSpPr>
        <p:grpSp>
          <p:nvGrpSpPr>
            <p:cNvPr id="49173" name="Group 12">
              <a:extLst>
                <a:ext uri="{FF2B5EF4-FFF2-40B4-BE49-F238E27FC236}">
                  <a16:creationId xmlns:a16="http://schemas.microsoft.com/office/drawing/2014/main" id="{3A4F23D2-F876-4BB5-B489-9D064D587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53882" y="-53882"/>
              <a:ext cx="7929654" cy="3496001"/>
              <a:chOff x="898618" y="-15782"/>
              <a:chExt cx="7929654" cy="3496001"/>
            </a:xfrm>
          </p:grpSpPr>
          <p:pic>
            <p:nvPicPr>
              <p:cNvPr id="49175" name="Picture 13">
                <a:extLst>
                  <a:ext uri="{FF2B5EF4-FFF2-40B4-BE49-F238E27FC236}">
                    <a16:creationId xmlns:a16="http://schemas.microsoft.com/office/drawing/2014/main" id="{CA231E9A-8150-4B3A-BC07-B4ABBA12E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3834">
                <a:off x="7976493" y="2929838"/>
                <a:ext cx="823021" cy="352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9176" name="Group 14">
                <a:extLst>
                  <a:ext uri="{FF2B5EF4-FFF2-40B4-BE49-F238E27FC236}">
                    <a16:creationId xmlns:a16="http://schemas.microsoft.com/office/drawing/2014/main" id="{8822C8C3-418F-4C7F-B4AC-F8AA497237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57651" y="-15782"/>
                <a:ext cx="322912" cy="322912"/>
                <a:chOff x="-53882" y="-53882"/>
                <a:chExt cx="322912" cy="322912"/>
              </a:xfrm>
            </p:grpSpPr>
            <p:pic>
              <p:nvPicPr>
                <p:cNvPr id="49180" name="Picture 15">
                  <a:extLst>
                    <a:ext uri="{FF2B5EF4-FFF2-40B4-BE49-F238E27FC236}">
                      <a16:creationId xmlns:a16="http://schemas.microsoft.com/office/drawing/2014/main" id="{92BC3053-CB5E-4748-A60B-F7F6372CC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700000">
                  <a:off x="-82659" y="69474"/>
                  <a:ext cx="380466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181" name="Picture 16">
                  <a:extLst>
                    <a:ext uri="{FF2B5EF4-FFF2-40B4-BE49-F238E27FC236}">
                      <a16:creationId xmlns:a16="http://schemas.microsoft.com/office/drawing/2014/main" id="{BB072E22-AC6E-4D0E-8F7C-F2F77628C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8100000">
                  <a:off x="-82659" y="69474"/>
                  <a:ext cx="380465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9177" name="Group 17">
                <a:extLst>
                  <a:ext uri="{FF2B5EF4-FFF2-40B4-BE49-F238E27FC236}">
                    <a16:creationId xmlns:a16="http://schemas.microsoft.com/office/drawing/2014/main" id="{8D515BDE-40EE-44EC-864F-506EFCB27D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8618" y="-15782"/>
                <a:ext cx="322912" cy="322912"/>
                <a:chOff x="-53882" y="-53882"/>
                <a:chExt cx="322912" cy="322912"/>
              </a:xfrm>
            </p:grpSpPr>
            <p:pic>
              <p:nvPicPr>
                <p:cNvPr id="49178" name="Picture 18">
                  <a:extLst>
                    <a:ext uri="{FF2B5EF4-FFF2-40B4-BE49-F238E27FC236}">
                      <a16:creationId xmlns:a16="http://schemas.microsoft.com/office/drawing/2014/main" id="{AF8A220D-4EE3-4842-8938-DE79664F9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700000">
                  <a:off x="-82659" y="69474"/>
                  <a:ext cx="380466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179" name="Picture 19">
                  <a:extLst>
                    <a:ext uri="{FF2B5EF4-FFF2-40B4-BE49-F238E27FC236}">
                      <a16:creationId xmlns:a16="http://schemas.microsoft.com/office/drawing/2014/main" id="{26CCDC11-A575-472D-A49A-7FD0CB49C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8100000">
                  <a:off x="-82659" y="69474"/>
                  <a:ext cx="380465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49174" name="Picture 20" descr="pasted-image.png">
              <a:extLst>
                <a:ext uri="{FF2B5EF4-FFF2-40B4-BE49-F238E27FC236}">
                  <a16:creationId xmlns:a16="http://schemas.microsoft.com/office/drawing/2014/main" id="{7EEF0EC3-3179-44E2-B72C-6F3A5A6CE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466" y="2977403"/>
              <a:ext cx="3327401" cy="3327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7909" name="Group 21">
            <a:extLst>
              <a:ext uri="{FF2B5EF4-FFF2-40B4-BE49-F238E27FC236}">
                <a16:creationId xmlns:a16="http://schemas.microsoft.com/office/drawing/2014/main" id="{28CDFE86-F988-4206-B245-1DF05DDD1083}"/>
              </a:ext>
            </a:extLst>
          </p:cNvPr>
          <p:cNvGrpSpPr>
            <a:grpSpLocks/>
          </p:cNvGrpSpPr>
          <p:nvPr/>
        </p:nvGrpSpPr>
        <p:grpSpPr bwMode="auto">
          <a:xfrm>
            <a:off x="-26789" y="3972596"/>
            <a:ext cx="5313164" cy="3099717"/>
            <a:chOff x="0" y="-53882"/>
            <a:chExt cx="7557247" cy="4408118"/>
          </a:xfrm>
        </p:grpSpPr>
        <p:grpSp>
          <p:nvGrpSpPr>
            <p:cNvPr id="49163" name="Group 22">
              <a:extLst>
                <a:ext uri="{FF2B5EF4-FFF2-40B4-BE49-F238E27FC236}">
                  <a16:creationId xmlns:a16="http://schemas.microsoft.com/office/drawing/2014/main" id="{9F9287FA-21ED-4FE4-B70F-55DCB6700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113" y="-53882"/>
              <a:ext cx="6974134" cy="1560035"/>
              <a:chOff x="549239" y="174862"/>
              <a:chExt cx="6974135" cy="1560035"/>
            </a:xfrm>
          </p:grpSpPr>
          <p:grpSp>
            <p:nvGrpSpPr>
              <p:cNvPr id="49165" name="Group 23">
                <a:extLst>
                  <a:ext uri="{FF2B5EF4-FFF2-40B4-BE49-F238E27FC236}">
                    <a16:creationId xmlns:a16="http://schemas.microsoft.com/office/drawing/2014/main" id="{561F598D-ECCB-4B93-8A84-B22DA2DDAA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4278" y="178951"/>
                <a:ext cx="6069095" cy="1555946"/>
                <a:chOff x="1454278" y="-726956"/>
                <a:chExt cx="6069095" cy="1555946"/>
              </a:xfrm>
            </p:grpSpPr>
            <p:pic>
              <p:nvPicPr>
                <p:cNvPr id="49169" name="Picture 24">
                  <a:extLst>
                    <a:ext uri="{FF2B5EF4-FFF2-40B4-BE49-F238E27FC236}">
                      <a16:creationId xmlns:a16="http://schemas.microsoft.com/office/drawing/2014/main" id="{51FA9216-F8CA-48FB-98DF-333ACDEAC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786166">
                  <a:off x="1483036" y="278610"/>
                  <a:ext cx="823021" cy="352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49170" name="Group 25">
                  <a:extLst>
                    <a:ext uri="{FF2B5EF4-FFF2-40B4-BE49-F238E27FC236}">
                      <a16:creationId xmlns:a16="http://schemas.microsoft.com/office/drawing/2014/main" id="{E0D8A41D-6390-4934-BD07-0B847EACCD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0461" y="-726956"/>
                  <a:ext cx="322912" cy="322912"/>
                  <a:chOff x="-53882" y="-53882"/>
                  <a:chExt cx="322912" cy="322912"/>
                </a:xfrm>
              </p:grpSpPr>
              <p:pic>
                <p:nvPicPr>
                  <p:cNvPr id="49171" name="Picture 26">
                    <a:extLst>
                      <a:ext uri="{FF2B5EF4-FFF2-40B4-BE49-F238E27FC236}">
                        <a16:creationId xmlns:a16="http://schemas.microsoft.com/office/drawing/2014/main" id="{E9B42818-59AF-4A95-987F-8D39145411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-2700000">
                    <a:off x="-82659" y="69474"/>
                    <a:ext cx="380466" cy="762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9172" name="Picture 27">
                    <a:extLst>
                      <a:ext uri="{FF2B5EF4-FFF2-40B4-BE49-F238E27FC236}">
                        <a16:creationId xmlns:a16="http://schemas.microsoft.com/office/drawing/2014/main" id="{056E6078-F03E-4C72-955D-B036725250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-8100000">
                    <a:off x="-82659" y="69474"/>
                    <a:ext cx="380465" cy="762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49166" name="Group 28">
                <a:extLst>
                  <a:ext uri="{FF2B5EF4-FFF2-40B4-BE49-F238E27FC236}">
                    <a16:creationId xmlns:a16="http://schemas.microsoft.com/office/drawing/2014/main" id="{B84AEC8B-4548-46EF-A414-B60BCCED1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9239" y="174862"/>
                <a:ext cx="322912" cy="322912"/>
                <a:chOff x="5385" y="267851"/>
                <a:chExt cx="322912" cy="322913"/>
              </a:xfrm>
            </p:grpSpPr>
            <p:pic>
              <p:nvPicPr>
                <p:cNvPr id="49167" name="Picture 29">
                  <a:extLst>
                    <a:ext uri="{FF2B5EF4-FFF2-40B4-BE49-F238E27FC236}">
                      <a16:creationId xmlns:a16="http://schemas.microsoft.com/office/drawing/2014/main" id="{88E5991A-CAEB-4CDC-9A4E-134D61AAD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700000">
                  <a:off x="-23392" y="391207"/>
                  <a:ext cx="380466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168" name="Picture 30">
                  <a:extLst>
                    <a:ext uri="{FF2B5EF4-FFF2-40B4-BE49-F238E27FC236}">
                      <a16:creationId xmlns:a16="http://schemas.microsoft.com/office/drawing/2014/main" id="{CB4E0B90-77A7-49D9-905F-91F33BA7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8100000">
                  <a:off x="-23392" y="391206"/>
                  <a:ext cx="380466" cy="76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49164" name="Picture 31" descr="pasted-image.png">
              <a:extLst>
                <a:ext uri="{FF2B5EF4-FFF2-40B4-BE49-F238E27FC236}">
                  <a16:creationId xmlns:a16="http://schemas.microsoft.com/office/drawing/2014/main" id="{C85A3669-04F0-4180-A0B1-F965442B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26835"/>
              <a:ext cx="3327400" cy="3327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9162" name="Rectangle 32">
            <a:extLst>
              <a:ext uri="{FF2B5EF4-FFF2-40B4-BE49-F238E27FC236}">
                <a16:creationId xmlns:a16="http://schemas.microsoft.com/office/drawing/2014/main" id="{8CBF1934-315A-4F00-A0DA-091757C15DF9}"/>
              </a:ext>
            </a:extLst>
          </p:cNvPr>
          <p:cNvSpPr>
            <a:spLocks/>
          </p:cNvSpPr>
          <p:nvPr/>
        </p:nvSpPr>
        <p:spPr bwMode="auto">
          <a:xfrm>
            <a:off x="7996535" y="6658752"/>
            <a:ext cx="1157369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Hansen et al. NI 2015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736F47-0E48-48BF-8F71-6A197AC9F863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7B929BFA-1629-4B73-98D1-C5F1681A2D2E}"/>
              </a:ext>
            </a:extLst>
          </p:cNvPr>
          <p:cNvSpPr>
            <a:spLocks/>
          </p:cNvSpPr>
          <p:nvPr/>
        </p:nvSpPr>
        <p:spPr bwMode="auto">
          <a:xfrm>
            <a:off x="2452272" y="906800"/>
            <a:ext cx="4238341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Functional Connectivity Dynamics (FCD)</a:t>
            </a:r>
            <a:endParaRPr lang="en-US" altLang="en-US" sz="1687"/>
          </a:p>
        </p:txBody>
      </p:sp>
      <p:pic>
        <p:nvPicPr>
          <p:cNvPr id="51204" name="Picture 3" descr="pasted-image.tiff">
            <a:extLst>
              <a:ext uri="{FF2B5EF4-FFF2-40B4-BE49-F238E27FC236}">
                <a16:creationId xmlns:a16="http://schemas.microsoft.com/office/drawing/2014/main" id="{BED1874D-6DB2-40DA-A72B-2294DF52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" y="1724547"/>
            <a:ext cx="9063633" cy="3632150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5" name="Picture 4" descr="pasted-image.tiff">
            <a:extLst>
              <a:ext uri="{FF2B5EF4-FFF2-40B4-BE49-F238E27FC236}">
                <a16:creationId xmlns:a16="http://schemas.microsoft.com/office/drawing/2014/main" id="{0471DDDF-7624-4617-80F4-27457733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" y="5620123"/>
            <a:ext cx="9063633" cy="1184299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5">
            <a:extLst>
              <a:ext uri="{FF2B5EF4-FFF2-40B4-BE49-F238E27FC236}">
                <a16:creationId xmlns:a16="http://schemas.microsoft.com/office/drawing/2014/main" id="{F3B62F18-8FD3-415D-991A-8A6A50993A52}"/>
              </a:ext>
            </a:extLst>
          </p:cNvPr>
          <p:cNvSpPr>
            <a:spLocks/>
          </p:cNvSpPr>
          <p:nvPr/>
        </p:nvSpPr>
        <p:spPr bwMode="auto">
          <a:xfrm>
            <a:off x="7573500" y="6068035"/>
            <a:ext cx="1029129" cy="28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406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FCD 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62968-D199-4E87-A150-61E9B50AD796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>
            <a:extLst>
              <a:ext uri="{FF2B5EF4-FFF2-40B4-BE49-F238E27FC236}">
                <a16:creationId xmlns:a16="http://schemas.microsoft.com/office/drawing/2014/main" id="{151411C3-B7A8-4478-8D99-C18278AE644F}"/>
              </a:ext>
            </a:extLst>
          </p:cNvPr>
          <p:cNvSpPr>
            <a:spLocks/>
          </p:cNvSpPr>
          <p:nvPr/>
        </p:nvSpPr>
        <p:spPr bwMode="auto">
          <a:xfrm>
            <a:off x="2002630" y="906800"/>
            <a:ext cx="5137625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FCD tracks individual functional repertoire: aging</a:t>
            </a:r>
            <a:endParaRPr lang="en-US" altLang="en-US" sz="1687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84C693B-1621-4A8E-AAFD-86642C0535B9}"/>
              </a:ext>
            </a:extLst>
          </p:cNvPr>
          <p:cNvSpPr>
            <a:spLocks/>
          </p:cNvSpPr>
          <p:nvPr/>
        </p:nvSpPr>
        <p:spPr bwMode="auto">
          <a:xfrm>
            <a:off x="2486737" y="6165959"/>
            <a:ext cx="4169411" cy="34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758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Aging affects FCD in the resting-state</a:t>
            </a:r>
          </a:p>
        </p:txBody>
      </p:sp>
      <p:sp>
        <p:nvSpPr>
          <p:cNvPr id="53253" name="Rectangle 4">
            <a:extLst>
              <a:ext uri="{FF2B5EF4-FFF2-40B4-BE49-F238E27FC236}">
                <a16:creationId xmlns:a16="http://schemas.microsoft.com/office/drawing/2014/main" id="{2C590D17-7BB0-4FAE-898D-CA49ACF52ABE}"/>
              </a:ext>
            </a:extLst>
          </p:cNvPr>
          <p:cNvSpPr>
            <a:spLocks/>
          </p:cNvSpPr>
          <p:nvPr/>
        </p:nvSpPr>
        <p:spPr bwMode="auto">
          <a:xfrm>
            <a:off x="7651626" y="6658752"/>
            <a:ext cx="1506824" cy="202043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44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Battaglia et al. bioRxiv 2017</a:t>
            </a:r>
          </a:p>
        </p:txBody>
      </p:sp>
      <p:grpSp>
        <p:nvGrpSpPr>
          <p:cNvPr id="41989" name="Group 5">
            <a:extLst>
              <a:ext uri="{FF2B5EF4-FFF2-40B4-BE49-F238E27FC236}">
                <a16:creationId xmlns:a16="http://schemas.microsoft.com/office/drawing/2014/main" id="{A868723D-74E3-4A23-9B2F-4E9234F7A932}"/>
              </a:ext>
            </a:extLst>
          </p:cNvPr>
          <p:cNvGrpSpPr>
            <a:grpSpLocks/>
          </p:cNvGrpSpPr>
          <p:nvPr/>
        </p:nvGrpSpPr>
        <p:grpSpPr bwMode="auto">
          <a:xfrm>
            <a:off x="39068" y="2384227"/>
            <a:ext cx="2278186" cy="3275137"/>
            <a:chOff x="0" y="0"/>
            <a:chExt cx="3241041" cy="4657652"/>
          </a:xfrm>
        </p:grpSpPr>
        <p:grpSp>
          <p:nvGrpSpPr>
            <p:cNvPr id="53273" name="Group 6">
              <a:extLst>
                <a:ext uri="{FF2B5EF4-FFF2-40B4-BE49-F238E27FC236}">
                  <a16:creationId xmlns:a16="http://schemas.microsoft.com/office/drawing/2014/main" id="{634305AB-5292-4569-AD17-8E459FA70A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025" y="3043181"/>
              <a:ext cx="2880016" cy="647701"/>
              <a:chOff x="341428" y="3190154"/>
              <a:chExt cx="2880017" cy="647701"/>
            </a:xfrm>
          </p:grpSpPr>
          <p:pic>
            <p:nvPicPr>
              <p:cNvPr id="53276" name="Picture 7">
                <a:extLst>
                  <a:ext uri="{FF2B5EF4-FFF2-40B4-BE49-F238E27FC236}">
                    <a16:creationId xmlns:a16="http://schemas.microsoft.com/office/drawing/2014/main" id="{D5859566-EFD9-4064-B094-9EC6A2086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473116" y="3475904"/>
                <a:ext cx="647701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3277" name="Picture 8">
                <a:extLst>
                  <a:ext uri="{FF2B5EF4-FFF2-40B4-BE49-F238E27FC236}">
                    <a16:creationId xmlns:a16="http://schemas.microsoft.com/office/drawing/2014/main" id="{6044CAC6-A9BB-4921-BE5A-1D9EACC73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428" y="3200419"/>
                <a:ext cx="2880017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3274" name="Rectangle 9">
              <a:extLst>
                <a:ext uri="{FF2B5EF4-FFF2-40B4-BE49-F238E27FC236}">
                  <a16:creationId xmlns:a16="http://schemas.microsoft.com/office/drawing/2014/main" id="{B0F4EA5A-8A5C-4BFD-8D76-C5E1DC81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76" y="3816636"/>
              <a:ext cx="1571266" cy="841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687"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Subject A</a:t>
              </a:r>
            </a:p>
            <a:p>
              <a:pPr algn="ctr" eaLnBrk="1"/>
              <a:r>
                <a:rPr lang="en-US" altLang="en-US" sz="1687">
                  <a:latin typeface="Chalkduster" charset="0"/>
                  <a:ea typeface="Chalkduster" charset="0"/>
                  <a:cs typeface="Chalkduster" charset="0"/>
                  <a:sym typeface="Chalkduster" charset="0"/>
                </a:rPr>
                <a:t>age 18 y</a:t>
              </a:r>
            </a:p>
          </p:txBody>
        </p:sp>
        <p:pic>
          <p:nvPicPr>
            <p:cNvPr id="53275" name="Picture 10" descr="pasted-image.png">
              <a:extLst>
                <a:ext uri="{FF2B5EF4-FFF2-40B4-BE49-F238E27FC236}">
                  <a16:creationId xmlns:a16="http://schemas.microsoft.com/office/drawing/2014/main" id="{570C0F67-4641-4DB5-9D9A-5CA8916E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33700" cy="2812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1995" name="Group 11">
            <a:extLst>
              <a:ext uri="{FF2B5EF4-FFF2-40B4-BE49-F238E27FC236}">
                <a16:creationId xmlns:a16="http://schemas.microsoft.com/office/drawing/2014/main" id="{8717FCDC-D8A6-4FEF-9205-2246C7035408}"/>
              </a:ext>
            </a:extLst>
          </p:cNvPr>
          <p:cNvGrpSpPr>
            <a:grpSpLocks/>
          </p:cNvGrpSpPr>
          <p:nvPr/>
        </p:nvGrpSpPr>
        <p:grpSpPr bwMode="auto">
          <a:xfrm>
            <a:off x="2226841" y="2422178"/>
            <a:ext cx="2356321" cy="3237196"/>
            <a:chOff x="-17134" y="0"/>
            <a:chExt cx="3351941" cy="4603828"/>
          </a:xfrm>
        </p:grpSpPr>
        <p:grpSp>
          <p:nvGrpSpPr>
            <p:cNvPr id="53268" name="Group 12">
              <a:extLst>
                <a:ext uri="{FF2B5EF4-FFF2-40B4-BE49-F238E27FC236}">
                  <a16:creationId xmlns:a16="http://schemas.microsoft.com/office/drawing/2014/main" id="{AFBCB61E-9470-4712-9943-43C79A38E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7134" y="2989346"/>
              <a:ext cx="3351941" cy="1614482"/>
              <a:chOff x="-122855" y="3184227"/>
              <a:chExt cx="3351940" cy="1614482"/>
            </a:xfrm>
          </p:grpSpPr>
          <p:sp>
            <p:nvSpPr>
              <p:cNvPr id="53270" name="Rectangle 13">
                <a:extLst>
                  <a:ext uri="{FF2B5EF4-FFF2-40B4-BE49-F238E27FC236}">
                    <a16:creationId xmlns:a16="http://schemas.microsoft.com/office/drawing/2014/main" id="{DB975F1B-9C58-46A5-843A-DC8EFF1F6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633" y="3957669"/>
                <a:ext cx="1539219" cy="841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Subject B</a:t>
                </a:r>
              </a:p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age 30 y</a:t>
                </a:r>
              </a:p>
            </p:txBody>
          </p:sp>
          <p:pic>
            <p:nvPicPr>
              <p:cNvPr id="53271" name="Picture 14">
                <a:extLst>
                  <a:ext uri="{FF2B5EF4-FFF2-40B4-BE49-F238E27FC236}">
                    <a16:creationId xmlns:a16="http://schemas.microsoft.com/office/drawing/2014/main" id="{D7B2D8BD-81BD-4618-AE64-FF58CC10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480756" y="3469977"/>
                <a:ext cx="647701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3272" name="Picture 15">
                <a:extLst>
                  <a:ext uri="{FF2B5EF4-FFF2-40B4-BE49-F238E27FC236}">
                    <a16:creationId xmlns:a16="http://schemas.microsoft.com/office/drawing/2014/main" id="{242E5190-259D-4728-AB1E-0F5CC1EE2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2855" y="3194491"/>
                <a:ext cx="3351940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3269" name="Picture 16" descr="pasted-image.png">
              <a:extLst>
                <a:ext uri="{FF2B5EF4-FFF2-40B4-BE49-F238E27FC236}">
                  <a16:creationId xmlns:a16="http://schemas.microsoft.com/office/drawing/2014/main" id="{870CE6A4-3F98-4393-B8C4-3F1F94211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60700" cy="2862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2001" name="Group 17">
            <a:extLst>
              <a:ext uri="{FF2B5EF4-FFF2-40B4-BE49-F238E27FC236}">
                <a16:creationId xmlns:a16="http://schemas.microsoft.com/office/drawing/2014/main" id="{B698656E-54D1-40AD-A234-3C6947BAA1E6}"/>
              </a:ext>
            </a:extLst>
          </p:cNvPr>
          <p:cNvGrpSpPr>
            <a:grpSpLocks/>
          </p:cNvGrpSpPr>
          <p:nvPr/>
        </p:nvGrpSpPr>
        <p:grpSpPr bwMode="auto">
          <a:xfrm>
            <a:off x="4492750" y="2422178"/>
            <a:ext cx="2400969" cy="3237226"/>
            <a:chOff x="-38101" y="0"/>
            <a:chExt cx="3414221" cy="4604247"/>
          </a:xfrm>
        </p:grpSpPr>
        <p:grpSp>
          <p:nvGrpSpPr>
            <p:cNvPr id="53263" name="Group 18">
              <a:extLst>
                <a:ext uri="{FF2B5EF4-FFF2-40B4-BE49-F238E27FC236}">
                  <a16:creationId xmlns:a16="http://schemas.microsoft.com/office/drawing/2014/main" id="{E6727C99-B283-4580-A01B-433F256692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101" y="2989730"/>
              <a:ext cx="3414221" cy="1614517"/>
              <a:chOff x="-139396" y="3101967"/>
              <a:chExt cx="3414221" cy="1614517"/>
            </a:xfrm>
          </p:grpSpPr>
          <p:sp>
            <p:nvSpPr>
              <p:cNvPr id="53265" name="Rectangle 19">
                <a:extLst>
                  <a:ext uri="{FF2B5EF4-FFF2-40B4-BE49-F238E27FC236}">
                    <a16:creationId xmlns:a16="http://schemas.microsoft.com/office/drawing/2014/main" id="{5CF85E55-ED4A-47AC-8E0C-3B722916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786" y="3875375"/>
                <a:ext cx="1529545" cy="8411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Subject C</a:t>
                </a:r>
              </a:p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age 56 y</a:t>
                </a:r>
              </a:p>
            </p:txBody>
          </p:sp>
          <p:pic>
            <p:nvPicPr>
              <p:cNvPr id="53266" name="Picture 20">
                <a:extLst>
                  <a:ext uri="{FF2B5EF4-FFF2-40B4-BE49-F238E27FC236}">
                    <a16:creationId xmlns:a16="http://schemas.microsoft.com/office/drawing/2014/main" id="{93E2F44B-AA38-4064-958A-D02ABA3C5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526496" y="3387717"/>
                <a:ext cx="647701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3267" name="Picture 21">
                <a:extLst>
                  <a:ext uri="{FF2B5EF4-FFF2-40B4-BE49-F238E27FC236}">
                    <a16:creationId xmlns:a16="http://schemas.microsoft.com/office/drawing/2014/main" id="{4402C254-CF3C-4896-9C3B-4353EA9E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396" y="3112231"/>
                <a:ext cx="3414221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3264" name="Picture 22" descr="pasted-image.png">
              <a:extLst>
                <a:ext uri="{FF2B5EF4-FFF2-40B4-BE49-F238E27FC236}">
                  <a16:creationId xmlns:a16="http://schemas.microsoft.com/office/drawing/2014/main" id="{58EF3641-4FE6-4632-A38A-0A657F5C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7" y="0"/>
              <a:ext cx="3073401" cy="2863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2007" name="Group 23">
            <a:extLst>
              <a:ext uri="{FF2B5EF4-FFF2-40B4-BE49-F238E27FC236}">
                <a16:creationId xmlns:a16="http://schemas.microsoft.com/office/drawing/2014/main" id="{8656E761-D1CE-47F0-801C-BC5DB867BCC2}"/>
              </a:ext>
            </a:extLst>
          </p:cNvPr>
          <p:cNvGrpSpPr>
            <a:grpSpLocks/>
          </p:cNvGrpSpPr>
          <p:nvPr/>
        </p:nvGrpSpPr>
        <p:grpSpPr bwMode="auto">
          <a:xfrm>
            <a:off x="6825630" y="2396505"/>
            <a:ext cx="2259211" cy="3262834"/>
            <a:chOff x="-38100" y="0"/>
            <a:chExt cx="3213641" cy="4639857"/>
          </a:xfrm>
        </p:grpSpPr>
        <p:grpSp>
          <p:nvGrpSpPr>
            <p:cNvPr id="53258" name="Group 24">
              <a:extLst>
                <a:ext uri="{FF2B5EF4-FFF2-40B4-BE49-F238E27FC236}">
                  <a16:creationId xmlns:a16="http://schemas.microsoft.com/office/drawing/2014/main" id="{991058DC-41D8-429F-8378-2F02D46A7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100" y="2897411"/>
              <a:ext cx="3213641" cy="1742446"/>
              <a:chOff x="9307482" y="3014834"/>
              <a:chExt cx="3213642" cy="1742446"/>
            </a:xfrm>
          </p:grpSpPr>
          <p:pic>
            <p:nvPicPr>
              <p:cNvPr id="53260" name="Picture 25">
                <a:extLst>
                  <a:ext uri="{FF2B5EF4-FFF2-40B4-BE49-F238E27FC236}">
                    <a16:creationId xmlns:a16="http://schemas.microsoft.com/office/drawing/2014/main" id="{A62FF50A-BC05-49B7-946C-3B94ABC20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482" y="3014834"/>
                <a:ext cx="3213642" cy="352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53261" name="Rectangle 26">
                <a:extLst>
                  <a:ext uri="{FF2B5EF4-FFF2-40B4-BE49-F238E27FC236}">
                    <a16:creationId xmlns:a16="http://schemas.microsoft.com/office/drawing/2014/main" id="{336225F8-1D01-483A-AD19-EC4FBB552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0624" y="3916318"/>
                <a:ext cx="1566508" cy="8409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Subject D</a:t>
                </a:r>
              </a:p>
              <a:p>
                <a:pPr algn="ctr" eaLnBrk="1"/>
                <a:r>
                  <a:rPr lang="en-US" altLang="en-US" sz="1687"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age 72y</a:t>
                </a:r>
              </a:p>
            </p:txBody>
          </p:sp>
          <p:pic>
            <p:nvPicPr>
              <p:cNvPr id="53262" name="Picture 27">
                <a:extLst>
                  <a:ext uri="{FF2B5EF4-FFF2-40B4-BE49-F238E27FC236}">
                    <a16:creationId xmlns:a16="http://schemas.microsoft.com/office/drawing/2014/main" id="{AB4EF30E-CE2C-459B-A124-06F72EF10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0903256" y="3428587"/>
                <a:ext cx="647701" cy="76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3259" name="Picture 28" descr="pasted-image.png">
              <a:extLst>
                <a:ext uri="{FF2B5EF4-FFF2-40B4-BE49-F238E27FC236}">
                  <a16:creationId xmlns:a16="http://schemas.microsoft.com/office/drawing/2014/main" id="{3CAC3B36-F0F6-4129-88A2-7F45B04B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0" y="0"/>
              <a:ext cx="2997201" cy="2934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079260-EEEF-40CE-AADC-C14A8118A21E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background_tvb.pdf">
            <a:extLst>
              <a:ext uri="{FF2B5EF4-FFF2-40B4-BE49-F238E27FC236}">
                <a16:creationId xmlns:a16="http://schemas.microsoft.com/office/drawing/2014/main" id="{7B8BC52B-979D-49D8-AC23-F0F76B06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>
            <a:fillRect/>
          </a:stretch>
        </p:blipFill>
        <p:spPr bwMode="auto">
          <a:xfrm>
            <a:off x="1442145" y="-853901"/>
            <a:ext cx="7715250" cy="76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764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5299" name="Group 2">
            <a:extLst>
              <a:ext uri="{FF2B5EF4-FFF2-40B4-BE49-F238E27FC236}">
                <a16:creationId xmlns:a16="http://schemas.microsoft.com/office/drawing/2014/main" id="{CB6C592A-746C-4F0E-B4D0-1000F08489B9}"/>
              </a:ext>
            </a:extLst>
          </p:cNvPr>
          <p:cNvGrpSpPr>
            <a:grpSpLocks/>
          </p:cNvGrpSpPr>
          <p:nvPr/>
        </p:nvGrpSpPr>
        <p:grpSpPr bwMode="auto">
          <a:xfrm>
            <a:off x="392906" y="1820540"/>
            <a:ext cx="2422178" cy="2294930"/>
            <a:chOff x="0" y="0"/>
            <a:chExt cx="3444796" cy="3263900"/>
          </a:xfrm>
        </p:grpSpPr>
        <p:pic>
          <p:nvPicPr>
            <p:cNvPr id="55301" name="Picture 3" descr="tvb_logo_transparent_square.png">
              <a:extLst>
                <a:ext uri="{FF2B5EF4-FFF2-40B4-BE49-F238E27FC236}">
                  <a16:creationId xmlns:a16="http://schemas.microsoft.com/office/drawing/2014/main" id="{170E0B56-97C6-452D-BB94-24563536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3900" cy="326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5302" name="Line 4">
              <a:extLst>
                <a:ext uri="{FF2B5EF4-FFF2-40B4-BE49-F238E27FC236}">
                  <a16:creationId xmlns:a16="http://schemas.microsoft.com/office/drawing/2014/main" id="{800F9A5B-9EEC-483B-B152-EFDBE59A9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795" y="5728"/>
              <a:ext cx="1" cy="3252444"/>
            </a:xfrm>
            <a:prstGeom prst="line">
              <a:avLst/>
            </a:prstGeom>
            <a:noFill/>
            <a:ln w="25400">
              <a:solidFill>
                <a:srgbClr val="609BC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GB" sz="1266"/>
            </a:p>
          </p:txBody>
        </p:sp>
      </p:grpSp>
      <p:sp>
        <p:nvSpPr>
          <p:cNvPr id="55300" name="Rectangle 5">
            <a:extLst>
              <a:ext uri="{FF2B5EF4-FFF2-40B4-BE49-F238E27FC236}">
                <a16:creationId xmlns:a16="http://schemas.microsoft.com/office/drawing/2014/main" id="{D8C39EB3-EE66-452A-BDCC-E43155920C3F}"/>
              </a:ext>
            </a:extLst>
          </p:cNvPr>
          <p:cNvSpPr>
            <a:spLocks/>
          </p:cNvSpPr>
          <p:nvPr/>
        </p:nvSpPr>
        <p:spPr bwMode="auto">
          <a:xfrm>
            <a:off x="2938984" y="2426782"/>
            <a:ext cx="6131487" cy="158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3516" b="1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How to extract resting-state </a:t>
            </a:r>
          </a:p>
          <a:p>
            <a:pPr eaLnBrk="1"/>
            <a:r>
              <a:rPr lang="en-US" altLang="en-US" sz="3516" b="1">
                <a:solidFill>
                  <a:srgbClr val="609BC4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networks?</a:t>
            </a:r>
          </a:p>
          <a:p>
            <a:pPr eaLnBrk="1"/>
            <a:r>
              <a:rPr lang="en-US" altLang="en-US" sz="2812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Virtual Brain (TVB)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23EE6-49C0-43A2-9DF9-2F4B86374922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E65BD16B-DB71-45F6-98EC-227644E4EF35}"/>
              </a:ext>
            </a:extLst>
          </p:cNvPr>
          <p:cNvSpPr>
            <a:spLocks/>
          </p:cNvSpPr>
          <p:nvPr/>
        </p:nvSpPr>
        <p:spPr bwMode="auto">
          <a:xfrm>
            <a:off x="4079319" y="906800"/>
            <a:ext cx="984245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K-means</a:t>
            </a:r>
            <a:endParaRPr lang="en-US" altLang="en-US" sz="1687"/>
          </a:p>
        </p:txBody>
      </p:sp>
      <p:pic>
        <p:nvPicPr>
          <p:cNvPr id="56324" name="Picture 3" descr="pasted-image.tiff">
            <a:extLst>
              <a:ext uri="{FF2B5EF4-FFF2-40B4-BE49-F238E27FC236}">
                <a16:creationId xmlns:a16="http://schemas.microsoft.com/office/drawing/2014/main" id="{90439AD8-8697-4C7A-B9E6-7459618D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53" y="1729011"/>
            <a:ext cx="6465094" cy="4417963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5" name="Rectangle 4">
            <a:extLst>
              <a:ext uri="{FF2B5EF4-FFF2-40B4-BE49-F238E27FC236}">
                <a16:creationId xmlns:a16="http://schemas.microsoft.com/office/drawing/2014/main" id="{B57B0774-9FCC-457F-8416-125714A4D6F8}"/>
              </a:ext>
            </a:extLst>
          </p:cNvPr>
          <p:cNvSpPr>
            <a:spLocks/>
          </p:cNvSpPr>
          <p:nvPr/>
        </p:nvSpPr>
        <p:spPr bwMode="auto">
          <a:xfrm>
            <a:off x="1024211" y="1367112"/>
            <a:ext cx="756618" cy="28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406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from FC</a:t>
            </a:r>
          </a:p>
        </p:txBody>
      </p:sp>
      <p:pic>
        <p:nvPicPr>
          <p:cNvPr id="56326" name="Picture 5">
            <a:extLst>
              <a:ext uri="{FF2B5EF4-FFF2-40B4-BE49-F238E27FC236}">
                <a16:creationId xmlns:a16="http://schemas.microsoft.com/office/drawing/2014/main" id="{75DC6527-DAB5-4351-98F4-A504DF60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52131">
            <a:off x="1022450" y="1989088"/>
            <a:ext cx="1111746" cy="2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51BBA-CBDA-4CC7-8A82-17DA722DA7C2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slow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>
            <a:extLst>
              <a:ext uri="{FF2B5EF4-FFF2-40B4-BE49-F238E27FC236}">
                <a16:creationId xmlns:a16="http://schemas.microsoft.com/office/drawing/2014/main" id="{C1B14171-3D40-4E83-A400-1F68D39081B3}"/>
              </a:ext>
            </a:extLst>
          </p:cNvPr>
          <p:cNvSpPr>
            <a:spLocks/>
          </p:cNvSpPr>
          <p:nvPr/>
        </p:nvSpPr>
        <p:spPr bwMode="auto">
          <a:xfrm>
            <a:off x="3851694" y="906800"/>
            <a:ext cx="1439498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Seed-regions</a:t>
            </a:r>
            <a:endParaRPr lang="en-US" altLang="en-US" sz="1687"/>
          </a:p>
        </p:txBody>
      </p:sp>
      <p:pic>
        <p:nvPicPr>
          <p:cNvPr id="57348" name="Picture 3" descr="pasted-image.tiff">
            <a:extLst>
              <a:ext uri="{FF2B5EF4-FFF2-40B4-BE49-F238E27FC236}">
                <a16:creationId xmlns:a16="http://schemas.microsoft.com/office/drawing/2014/main" id="{A5C9E549-5ADE-41C5-BE9B-79F75B90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53" y="1825005"/>
            <a:ext cx="6465094" cy="4317504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9" name="Rectangle 4">
            <a:extLst>
              <a:ext uri="{FF2B5EF4-FFF2-40B4-BE49-F238E27FC236}">
                <a16:creationId xmlns:a16="http://schemas.microsoft.com/office/drawing/2014/main" id="{BC873657-6EE0-4F46-BA59-ACCDD5CDB1A7}"/>
              </a:ext>
            </a:extLst>
          </p:cNvPr>
          <p:cNvSpPr>
            <a:spLocks/>
          </p:cNvSpPr>
          <p:nvPr/>
        </p:nvSpPr>
        <p:spPr bwMode="auto">
          <a:xfrm>
            <a:off x="1024211" y="1367112"/>
            <a:ext cx="756618" cy="28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406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from FC</a:t>
            </a:r>
          </a:p>
        </p:txBody>
      </p:sp>
      <p:pic>
        <p:nvPicPr>
          <p:cNvPr id="57350" name="Picture 5">
            <a:extLst>
              <a:ext uri="{FF2B5EF4-FFF2-40B4-BE49-F238E27FC236}">
                <a16:creationId xmlns:a16="http://schemas.microsoft.com/office/drawing/2014/main" id="{2E40C882-E8B2-4DC9-8BC5-9F1E8B1B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41175">
            <a:off x="1003474" y="2106291"/>
            <a:ext cx="1234529" cy="2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9C1E2-D12A-46DB-B262-4B05E459F6FB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503854F3-7E3E-4594-86B0-F4C8D3E10367}"/>
              </a:ext>
            </a:extLst>
          </p:cNvPr>
          <p:cNvSpPr>
            <a:spLocks/>
          </p:cNvSpPr>
          <p:nvPr/>
        </p:nvSpPr>
        <p:spPr bwMode="auto">
          <a:xfrm>
            <a:off x="4350227" y="906800"/>
            <a:ext cx="442430" cy="33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687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ICA</a:t>
            </a:r>
            <a:endParaRPr lang="en-US" altLang="en-US" sz="1687"/>
          </a:p>
        </p:txBody>
      </p:sp>
      <p:pic>
        <p:nvPicPr>
          <p:cNvPr id="58372" name="Picture 3" descr="pasted-image.tiff">
            <a:extLst>
              <a:ext uri="{FF2B5EF4-FFF2-40B4-BE49-F238E27FC236}">
                <a16:creationId xmlns:a16="http://schemas.microsoft.com/office/drawing/2014/main" id="{9535FBFD-9665-4312-BADC-24F33F16D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42" y="1443262"/>
            <a:ext cx="6411516" cy="5175468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3" name="Rectangle 4">
            <a:extLst>
              <a:ext uri="{FF2B5EF4-FFF2-40B4-BE49-F238E27FC236}">
                <a16:creationId xmlns:a16="http://schemas.microsoft.com/office/drawing/2014/main" id="{236D542B-DAA5-4CC2-8EA0-48CC05363319}"/>
              </a:ext>
            </a:extLst>
          </p:cNvPr>
          <p:cNvSpPr>
            <a:spLocks/>
          </p:cNvSpPr>
          <p:nvPr/>
        </p:nvSpPr>
        <p:spPr bwMode="auto">
          <a:xfrm>
            <a:off x="644840" y="1059038"/>
            <a:ext cx="1553310" cy="28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1406">
                <a:solidFill>
                  <a:srgbClr val="DC5A29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rPr>
              <a:t>from BOLD signal</a:t>
            </a:r>
          </a:p>
        </p:txBody>
      </p:sp>
      <p:pic>
        <p:nvPicPr>
          <p:cNvPr id="58374" name="Picture 5">
            <a:extLst>
              <a:ext uri="{FF2B5EF4-FFF2-40B4-BE49-F238E27FC236}">
                <a16:creationId xmlns:a16="http://schemas.microsoft.com/office/drawing/2014/main" id="{1C2E2C9A-4074-4C1A-B746-7B3DE299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41175">
            <a:off x="989521" y="1817750"/>
            <a:ext cx="1235646" cy="2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EE427-CD2B-4626-B41B-92EC6AB6E3E0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More stuff…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sieve carto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91" y="1779217"/>
            <a:ext cx="5589902" cy="36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70934" y="1236759"/>
            <a:ext cx="7880598" cy="5424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sz="1500" i="1" dirty="0"/>
              <a:t>“</a:t>
            </a:r>
            <a:r>
              <a:rPr lang="en-CA" sz="1500" b="1" i="1" dirty="0"/>
              <a:t>Random</a:t>
            </a:r>
            <a:r>
              <a:rPr lang="en-CA" sz="1500" i="1" dirty="0"/>
              <a:t> physiological fluctuations are </a:t>
            </a:r>
            <a:r>
              <a:rPr lang="en-CA" sz="1500" b="1" i="1" dirty="0"/>
              <a:t>filtered </a:t>
            </a:r>
            <a:r>
              <a:rPr lang="en-CA" sz="1500" i="1" dirty="0"/>
              <a:t>through </a:t>
            </a:r>
            <a:r>
              <a:rPr lang="en-CA" sz="1500" b="1" i="1" dirty="0"/>
              <a:t>local brain dynamics</a:t>
            </a:r>
            <a:r>
              <a:rPr lang="en-CA" sz="1500" i="1" dirty="0"/>
              <a:t> and </a:t>
            </a:r>
            <a:r>
              <a:rPr lang="en-CA" sz="1500" b="1" i="1" dirty="0"/>
              <a:t>global network structure</a:t>
            </a:r>
            <a:r>
              <a:rPr lang="en-CA" sz="1500" i="1" dirty="0"/>
              <a:t> to generate dynamic patterns of resting state brain activity and (functional) connectivity”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29611-1C97-4174-B18F-4A15C397689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50559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sieve carto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91" y="1779217"/>
            <a:ext cx="5589902" cy="36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lorenz attractor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" t="5405" r="899"/>
          <a:stretch/>
        </p:blipFill>
        <p:spPr bwMode="auto">
          <a:xfrm>
            <a:off x="3206590" y="2682374"/>
            <a:ext cx="2681788" cy="136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61545" r="61200"/>
          <a:stretch/>
        </p:blipFill>
        <p:spPr bwMode="auto">
          <a:xfrm>
            <a:off x="3578380" y="3629983"/>
            <a:ext cx="2133098" cy="1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70934" y="1236759"/>
            <a:ext cx="7880598" cy="5424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sz="1500" i="1" dirty="0"/>
              <a:t>“</a:t>
            </a:r>
            <a:r>
              <a:rPr lang="en-CA" sz="1500" b="1" i="1" dirty="0"/>
              <a:t>Random</a:t>
            </a:r>
            <a:r>
              <a:rPr lang="en-CA" sz="1500" i="1" dirty="0"/>
              <a:t> physiological fluctuations are </a:t>
            </a:r>
            <a:r>
              <a:rPr lang="en-CA" sz="1500" b="1" i="1" dirty="0"/>
              <a:t>filtered </a:t>
            </a:r>
            <a:r>
              <a:rPr lang="en-CA" sz="1500" i="1" dirty="0"/>
              <a:t>through </a:t>
            </a:r>
            <a:r>
              <a:rPr lang="en-CA" sz="1500" b="1" i="1" dirty="0"/>
              <a:t>local brain dynamics</a:t>
            </a:r>
            <a:r>
              <a:rPr lang="en-CA" sz="1500" i="1" dirty="0"/>
              <a:t> and </a:t>
            </a:r>
            <a:r>
              <a:rPr lang="en-CA" sz="1500" b="1" i="1" dirty="0"/>
              <a:t>global network structure</a:t>
            </a:r>
            <a:r>
              <a:rPr lang="en-CA" sz="1500" i="1" dirty="0"/>
              <a:t> to generate dynamic patterns of resting state brain activity and (functional) connectivity”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FAF28-A2FB-4E97-9EA5-383A58B48BD9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8964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416" y="1779216"/>
            <a:ext cx="8626919" cy="3668368"/>
            <a:chOff x="52554" y="1229288"/>
            <a:chExt cx="11502559" cy="4891157"/>
          </a:xfrm>
        </p:grpSpPr>
        <p:pic>
          <p:nvPicPr>
            <p:cNvPr id="11" name="Picture 2" descr="Image result for sieve cartoo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388" y="1229288"/>
              <a:ext cx="7453202" cy="4831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spontaneous brain activi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52" b="98603" l="0" r="985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884" y="1523587"/>
              <a:ext cx="2693229" cy="198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gaussian carto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80000" l="2400" r="46600">
                          <a14:foregroundMark x1="25200" y1="39333" x2="25200" y2="39333"/>
                          <a14:foregroundMark x1="21600" y1="31000" x2="21600" y2="31000"/>
                          <a14:foregroundMark x1="26800" y1="32000" x2="26800" y2="32000"/>
                          <a14:foregroundMark x1="27800" y1="40000" x2="27800" y2="40000"/>
                          <a14:foregroundMark x1="23600" y1="35667" x2="23600" y2="35667"/>
                          <a14:foregroundMark x1="24600" y1="63333" x2="24600" y2="63333"/>
                          <a14:foregroundMark x1="41400" y1="75000" x2="41400" y2="75000"/>
                          <a14:foregroundMark x1="25600" y1="8333" x2="25600" y2="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" r="49830" b="20604"/>
            <a:stretch/>
          </p:blipFill>
          <p:spPr bwMode="auto">
            <a:xfrm>
              <a:off x="52554" y="1676824"/>
              <a:ext cx="4447579" cy="444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Right 15"/>
            <p:cNvSpPr/>
            <p:nvPr/>
          </p:nvSpPr>
          <p:spPr>
            <a:xfrm>
              <a:off x="3467733" y="3765388"/>
              <a:ext cx="807720" cy="543074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" t="1803" r="17782"/>
            <a:stretch/>
          </p:blipFill>
          <p:spPr>
            <a:xfrm>
              <a:off x="8944720" y="3765388"/>
              <a:ext cx="2527556" cy="2234244"/>
            </a:xfrm>
            <a:prstGeom prst="rect">
              <a:avLst/>
            </a:prstGeom>
          </p:spPr>
        </p:pic>
        <p:pic>
          <p:nvPicPr>
            <p:cNvPr id="18" name="Picture 12" descr="Image result for lorenz attractor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88" t="5405" r="899"/>
            <a:stretch/>
          </p:blipFill>
          <p:spPr bwMode="auto">
            <a:xfrm>
              <a:off x="4275453" y="2433498"/>
              <a:ext cx="3575717" cy="1821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Related imag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" t="61545" r="61200"/>
            <a:stretch/>
          </p:blipFill>
          <p:spPr bwMode="auto">
            <a:xfrm>
              <a:off x="4771172" y="3696977"/>
              <a:ext cx="2844131" cy="212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rrow: Right 19"/>
            <p:cNvSpPr/>
            <p:nvPr/>
          </p:nvSpPr>
          <p:spPr>
            <a:xfrm>
              <a:off x="7813015" y="3795625"/>
              <a:ext cx="807720" cy="543074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570934" y="1236759"/>
            <a:ext cx="7880598" cy="5424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Bef>
                <a:spcPts val="375"/>
              </a:spcBef>
            </a:pPr>
            <a:r>
              <a:rPr lang="en-CA" sz="1500" i="1" dirty="0"/>
              <a:t>“</a:t>
            </a:r>
            <a:r>
              <a:rPr lang="en-CA" sz="1500" b="1" i="1" dirty="0"/>
              <a:t>Random</a:t>
            </a:r>
            <a:r>
              <a:rPr lang="en-CA" sz="1500" i="1" dirty="0"/>
              <a:t> physiological fluctuations are </a:t>
            </a:r>
            <a:r>
              <a:rPr lang="en-CA" sz="1500" b="1" i="1" dirty="0"/>
              <a:t>filtered </a:t>
            </a:r>
            <a:r>
              <a:rPr lang="en-CA" sz="1500" i="1" dirty="0"/>
              <a:t>through </a:t>
            </a:r>
            <a:r>
              <a:rPr lang="en-CA" sz="1500" b="1" i="1" dirty="0"/>
              <a:t>local brain dynamics</a:t>
            </a:r>
            <a:r>
              <a:rPr lang="en-CA" sz="1500" i="1" dirty="0"/>
              <a:t> and </a:t>
            </a:r>
            <a:r>
              <a:rPr lang="en-CA" sz="1500" b="1" i="1" dirty="0"/>
              <a:t>global network structure</a:t>
            </a:r>
            <a:r>
              <a:rPr lang="en-CA" sz="1500" i="1" dirty="0"/>
              <a:t> to generate dynamic patterns of resting state brain activity and (functional) connectivity”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7D1EF-B4E6-4001-B726-D6B3EA367365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5377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39066" y="1888552"/>
            <a:ext cx="2087446" cy="4616420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Why?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Flexible, easy, practical…etc..</a:t>
            </a:r>
          </a:p>
          <a:p>
            <a:pPr>
              <a:buFontTx/>
              <a:buChar char="-"/>
            </a:pPr>
            <a:r>
              <a:rPr lang="en-GB" sz="2100" dirty="0"/>
              <a:t>Links to neurocognitive structures</a:t>
            </a:r>
          </a:p>
          <a:p>
            <a:pPr>
              <a:buFontTx/>
              <a:buChar char="-"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What?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(???)</a:t>
            </a:r>
          </a:p>
          <a:p>
            <a:pPr>
              <a:buFontTx/>
              <a:buChar char="-"/>
            </a:pPr>
            <a:r>
              <a:rPr lang="en-GB" sz="2100" dirty="0"/>
              <a:t>Internally-directed mentation…</a:t>
            </a:r>
          </a:p>
          <a:p>
            <a:pPr>
              <a:buFontTx/>
              <a:buChar char="-"/>
            </a:pPr>
            <a:r>
              <a:rPr lang="en-GB" sz="2100" dirty="0"/>
              <a:t>Noise-driven exploration of the brain’s dynamic repertoire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endParaRPr lang="en-GB" sz="2100" dirty="0"/>
          </a:p>
        </p:txBody>
      </p:sp>
      <p:pic>
        <p:nvPicPr>
          <p:cNvPr id="4098" name="Picture 2" descr="Image result for randy mcinto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86" y="6284571"/>
            <a:ext cx="526051" cy="5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788885" y="6099345"/>
            <a:ext cx="210019" cy="153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AF3BE-6746-467A-B4C2-FF6C54BBC1F4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0DB441-EBC0-44D0-B83C-A1A39621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342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Resting State - What and Why?</a:t>
            </a: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ED253E69-B016-46C1-B525-82EC06C489A8}"/>
              </a:ext>
            </a:extLst>
          </p:cNvPr>
          <p:cNvGrpSpPr>
            <a:grpSpLocks/>
          </p:cNvGrpSpPr>
          <p:nvPr/>
        </p:nvGrpSpPr>
        <p:grpSpPr bwMode="auto">
          <a:xfrm>
            <a:off x="5177406" y="2022447"/>
            <a:ext cx="3727528" cy="2813106"/>
            <a:chOff x="588537" y="1557624"/>
            <a:chExt cx="3727708" cy="2813213"/>
          </a:xfrm>
        </p:grpSpPr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6B57CCAF-B919-4B94-AE99-90655EC38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37" y="3621885"/>
              <a:ext cx="3727708" cy="748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400" dirty="0"/>
                <a:t>Intrinsic correlations between a seed region in the PCC and all other voxels in the brain </a:t>
              </a:r>
            </a:p>
            <a:p>
              <a:pPr algn="ctr" eaLnBrk="1"/>
              <a:r>
                <a:rPr lang="en-US" altLang="en-US" sz="1400" dirty="0"/>
                <a:t>for a single subject during resting-fixation.</a:t>
              </a:r>
            </a:p>
          </p:txBody>
        </p:sp>
        <p:pic>
          <p:nvPicPr>
            <p:cNvPr id="24" name="Picture 5" descr="pasted-image.png">
              <a:extLst>
                <a:ext uri="{FF2B5EF4-FFF2-40B4-BE49-F238E27FC236}">
                  <a16:creationId xmlns:a16="http://schemas.microsoft.com/office/drawing/2014/main" id="{8CCBD16A-1E2A-4B9E-82A4-749AE6F86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6" y="1557624"/>
              <a:ext cx="2756550" cy="1943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8" name="Rectangle 1">
            <a:extLst>
              <a:ext uri="{FF2B5EF4-FFF2-40B4-BE49-F238E27FC236}">
                <a16:creationId xmlns:a16="http://schemas.microsoft.com/office/drawing/2014/main" id="{A3C39A1E-F83B-40B5-8C55-AE83B1BDFA61}"/>
              </a:ext>
            </a:extLst>
          </p:cNvPr>
          <p:cNvSpPr>
            <a:spLocks/>
          </p:cNvSpPr>
          <p:nvPr/>
        </p:nvSpPr>
        <p:spPr bwMode="auto">
          <a:xfrm>
            <a:off x="4687652" y="6636082"/>
            <a:ext cx="4456348" cy="256480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1000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Fox et al. PNAS 2005; Vincent et al. Nature 2007; Smith et al. PNAS 2009</a:t>
            </a:r>
          </a:p>
        </p:txBody>
      </p:sp>
    </p:spTree>
    <p:extLst>
      <p:ext uri="{BB962C8B-B14F-4D97-AF65-F5344CB8AC3E}">
        <p14:creationId xmlns:p14="http://schemas.microsoft.com/office/powerpoint/2010/main" val="373762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randy mcinto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86" y="6284571"/>
            <a:ext cx="526051" cy="5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788885" y="6099345"/>
            <a:ext cx="210019" cy="153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AF3BE-6746-467A-B4C2-FF6C54BBC1F4}"/>
              </a:ext>
            </a:extLst>
          </p:cNvPr>
          <p:cNvSpPr txBox="1"/>
          <p:nvPr/>
        </p:nvSpPr>
        <p:spPr>
          <a:xfrm>
            <a:off x="0" y="1897"/>
            <a:ext cx="9144000" cy="5078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r>
              <a:rPr lang="en-US" sz="1300" dirty="0"/>
              <a:t>MODELLING BRAIN DYNAMICS AT REST</a:t>
            </a:r>
            <a:br>
              <a:rPr lang="en-US" sz="1300" dirty="0"/>
            </a:br>
            <a:r>
              <a:rPr lang="en-US" sz="1400" b="1" dirty="0"/>
              <a:t>Background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0DB441-EBC0-44D0-B83C-A1A39621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342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Resting State - What and Why?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DE318103-5DFB-43E4-A9D2-94834E69A57D}"/>
              </a:ext>
            </a:extLst>
          </p:cNvPr>
          <p:cNvGrpSpPr>
            <a:grpSpLocks/>
          </p:cNvGrpSpPr>
          <p:nvPr/>
        </p:nvGrpSpPr>
        <p:grpSpPr bwMode="auto">
          <a:xfrm>
            <a:off x="2589537" y="1750143"/>
            <a:ext cx="6260359" cy="2496857"/>
            <a:chOff x="1956540" y="582111"/>
            <a:chExt cx="6260359" cy="2497768"/>
          </a:xfrm>
        </p:grpSpPr>
        <p:pic>
          <p:nvPicPr>
            <p:cNvPr id="14" name="Picture 9" descr="pasted-image.png">
              <a:extLst>
                <a:ext uri="{FF2B5EF4-FFF2-40B4-BE49-F238E27FC236}">
                  <a16:creationId xmlns:a16="http://schemas.microsoft.com/office/drawing/2014/main" id="{D87D98BF-FC76-40BD-A75A-59343D85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540" y="582111"/>
              <a:ext cx="6260359" cy="186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C1F46973-123E-49CF-8012-414CA745F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132" y="2546205"/>
              <a:ext cx="5803174" cy="533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/>
              <a:r>
                <a:rPr lang="en-US" altLang="en-US" sz="1400" dirty="0"/>
                <a:t>Cortical patterns of coherent spontaneous BOLD fluctuations are similar to those of task-evoked responses and anatomical connectivity.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76242F0-E37C-4AD6-8816-211B6140B81D}"/>
              </a:ext>
            </a:extLst>
          </p:cNvPr>
          <p:cNvSpPr txBox="1">
            <a:spLocks/>
          </p:cNvSpPr>
          <p:nvPr/>
        </p:nvSpPr>
        <p:spPr>
          <a:xfrm>
            <a:off x="239066" y="1888552"/>
            <a:ext cx="2087446" cy="4616420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Why?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Flexible, easy, practical…etc..</a:t>
            </a:r>
          </a:p>
          <a:p>
            <a:pPr>
              <a:buFontTx/>
              <a:buChar char="-"/>
            </a:pPr>
            <a:r>
              <a:rPr lang="en-GB" sz="2100" dirty="0"/>
              <a:t>Links to neurocognitive structures</a:t>
            </a:r>
          </a:p>
          <a:p>
            <a:pPr>
              <a:buFontTx/>
              <a:buChar char="-"/>
            </a:pPr>
            <a:endParaRPr lang="en-GB" sz="2100" dirty="0"/>
          </a:p>
          <a:p>
            <a:pPr marL="0" indent="0">
              <a:buNone/>
            </a:pPr>
            <a:r>
              <a:rPr lang="en-GB" sz="2100" b="1" dirty="0"/>
              <a:t>What?</a:t>
            </a:r>
          </a:p>
          <a:p>
            <a:pPr marL="0" indent="0">
              <a:buNone/>
            </a:pPr>
            <a:endParaRPr lang="en-GB" sz="2100" dirty="0"/>
          </a:p>
          <a:p>
            <a:pPr>
              <a:buFontTx/>
              <a:buChar char="-"/>
            </a:pPr>
            <a:r>
              <a:rPr lang="en-GB" sz="2100" dirty="0"/>
              <a:t>(???)</a:t>
            </a:r>
          </a:p>
          <a:p>
            <a:pPr>
              <a:buFontTx/>
              <a:buChar char="-"/>
            </a:pPr>
            <a:r>
              <a:rPr lang="en-GB" sz="2100" dirty="0"/>
              <a:t>Internally-directed mentation…</a:t>
            </a:r>
          </a:p>
          <a:p>
            <a:pPr>
              <a:buFontTx/>
              <a:buChar char="-"/>
            </a:pPr>
            <a:r>
              <a:rPr lang="en-GB" sz="2100" dirty="0"/>
              <a:t>Noise-driven exploration of the brain’s dynamic repertoire</a:t>
            </a:r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endParaRPr lang="en-GB" sz="2100" dirty="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7A9B8C41-772C-4A33-83A4-CEA5E5325BDB}"/>
              </a:ext>
            </a:extLst>
          </p:cNvPr>
          <p:cNvSpPr>
            <a:spLocks/>
          </p:cNvSpPr>
          <p:nvPr/>
        </p:nvSpPr>
        <p:spPr bwMode="auto">
          <a:xfrm>
            <a:off x="4687652" y="6636082"/>
            <a:ext cx="4456348" cy="256480"/>
          </a:xfrm>
          <a:prstGeom prst="rect">
            <a:avLst/>
          </a:prstGeom>
          <a:solidFill>
            <a:srgbClr val="609B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1000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Fox et al. PNAS 2005; Vincent et al. Nature 2007; Smith et al. PNAS 2009</a:t>
            </a:r>
          </a:p>
        </p:txBody>
      </p:sp>
    </p:spTree>
    <p:extLst>
      <p:ext uri="{BB962C8B-B14F-4D97-AF65-F5344CB8AC3E}">
        <p14:creationId xmlns:p14="http://schemas.microsoft.com/office/powerpoint/2010/main" val="347479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6056</TotalTime>
  <Words>3596</Words>
  <Application>Microsoft Office PowerPoint</Application>
  <PresentationFormat>On-screen Show (4:3)</PresentationFormat>
  <Paragraphs>558</Paragraphs>
  <Slides>47</Slides>
  <Notes>33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Arial</vt:lpstr>
      <vt:lpstr>Arial Black</vt:lpstr>
      <vt:lpstr>Calibri</vt:lpstr>
      <vt:lpstr>Chalkduster</vt:lpstr>
      <vt:lpstr>Helvetica</vt:lpstr>
      <vt:lpstr>Helvetica Light</vt:lpstr>
      <vt:lpstr>Office Theme</vt:lpstr>
      <vt:lpstr>PowerPoint Presentation</vt:lpstr>
      <vt:lpstr>PowerPoint Presentation</vt:lpstr>
      <vt:lpstr>Overview</vt:lpstr>
      <vt:lpstr>Overview</vt:lpstr>
      <vt:lpstr>PowerPoint Presentation</vt:lpstr>
      <vt:lpstr>PowerPoint Presentation</vt:lpstr>
      <vt:lpstr>PowerPoint Presentation</vt:lpstr>
      <vt:lpstr>Resting State - What and Why?</vt:lpstr>
      <vt:lpstr>Resting State - What and Why?</vt:lpstr>
      <vt:lpstr>Resting State - What and Why?</vt:lpstr>
      <vt:lpstr>This session’s models:</vt:lpstr>
      <vt:lpstr>PowerPoint Presentation</vt:lpstr>
      <vt:lpstr>Generic 2D Oscillator / FHN Model</vt:lpstr>
      <vt:lpstr>PowerPoint Presentation</vt:lpstr>
      <vt:lpstr>PowerPoint Presentation</vt:lpstr>
      <vt:lpstr>M/EEG Power spectrum</vt:lpstr>
      <vt:lpstr>Qs?</vt:lpstr>
      <vt:lpstr>Interlude: An orientation to the code</vt:lpstr>
      <vt:lpstr>PowerPoint Presentation</vt:lpstr>
      <vt:lpstr>General Approach</vt:lpstr>
      <vt:lpstr>PowerPoint Presentation</vt:lpstr>
      <vt:lpstr>PowerPoint Presentation</vt:lpstr>
      <vt:lpstr>Models proposed for rsfMRI</vt:lpstr>
      <vt:lpstr>PowerPoint Presentation</vt:lpstr>
      <vt:lpstr>PowerPoint Presentation</vt:lpstr>
      <vt:lpstr>PowerPoint Presentation</vt:lpstr>
      <vt:lpstr>PowerPoint Presentation</vt:lpstr>
      <vt:lpstr>Replicating Deco et al. 2013</vt:lpstr>
      <vt:lpstr>Replicating Deco et al. 2013</vt:lpstr>
      <vt:lpstr>RWW model phase plane</vt:lpstr>
      <vt:lpstr>Bifurcation diagram</vt:lpstr>
      <vt:lpstr>Bifurcation diagram</vt:lpstr>
      <vt:lpstr>PowerPoint Presentation</vt:lpstr>
      <vt:lpstr>Summary</vt:lpstr>
      <vt:lpstr>Summary</vt:lpstr>
      <vt:lpstr>PowerPoint Presentation</vt:lpstr>
      <vt:lpstr>PowerPoint Presentation</vt:lpstr>
      <vt:lpstr>More stuff…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Baycrest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Tanya Brown</dc:creator>
  <cp:lastModifiedBy>John Griffiths</cp:lastModifiedBy>
  <cp:revision>24</cp:revision>
  <dcterms:created xsi:type="dcterms:W3CDTF">2018-07-12T17:15:24Z</dcterms:created>
  <dcterms:modified xsi:type="dcterms:W3CDTF">2018-08-07T08:08:26Z</dcterms:modified>
</cp:coreProperties>
</file>